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9" r:id="rId2"/>
    <p:sldId id="256" r:id="rId3"/>
    <p:sldId id="360" r:id="rId4"/>
    <p:sldId id="361" r:id="rId5"/>
    <p:sldId id="362" r:id="rId6"/>
    <p:sldId id="363" r:id="rId7"/>
    <p:sldId id="364" r:id="rId8"/>
    <p:sldId id="365" r:id="rId9"/>
    <p:sldId id="335" r:id="rId10"/>
    <p:sldId id="336" r:id="rId11"/>
    <p:sldId id="337" r:id="rId12"/>
    <p:sldId id="370" r:id="rId13"/>
    <p:sldId id="371" r:id="rId14"/>
    <p:sldId id="366" r:id="rId15"/>
    <p:sldId id="344" r:id="rId16"/>
    <p:sldId id="372" r:id="rId17"/>
    <p:sldId id="373" r:id="rId18"/>
    <p:sldId id="374" r:id="rId19"/>
    <p:sldId id="375" r:id="rId20"/>
    <p:sldId id="338" r:id="rId21"/>
    <p:sldId id="339" r:id="rId22"/>
    <p:sldId id="379" r:id="rId23"/>
    <p:sldId id="376" r:id="rId24"/>
    <p:sldId id="377" r:id="rId25"/>
    <p:sldId id="341" r:id="rId26"/>
    <p:sldId id="340" r:id="rId27"/>
    <p:sldId id="342" r:id="rId28"/>
    <p:sldId id="378" r:id="rId29"/>
    <p:sldId id="367" r:id="rId30"/>
    <p:sldId id="343" r:id="rId31"/>
    <p:sldId id="345" r:id="rId32"/>
    <p:sldId id="380" r:id="rId33"/>
    <p:sldId id="390" r:id="rId34"/>
    <p:sldId id="387" r:id="rId35"/>
    <p:sldId id="346" r:id="rId36"/>
    <p:sldId id="347" r:id="rId37"/>
    <p:sldId id="348" r:id="rId38"/>
    <p:sldId id="356" r:id="rId39"/>
    <p:sldId id="349" r:id="rId40"/>
    <p:sldId id="368" r:id="rId41"/>
    <p:sldId id="350" r:id="rId42"/>
    <p:sldId id="388" r:id="rId43"/>
    <p:sldId id="351" r:id="rId44"/>
    <p:sldId id="392" r:id="rId45"/>
    <p:sldId id="393" r:id="rId46"/>
    <p:sldId id="352" r:id="rId47"/>
    <p:sldId id="394" r:id="rId48"/>
    <p:sldId id="369" r:id="rId49"/>
    <p:sldId id="396" r:id="rId50"/>
    <p:sldId id="395" r:id="rId51"/>
    <p:sldId id="389" r:id="rId52"/>
    <p:sldId id="398" r:id="rId53"/>
    <p:sldId id="353" r:id="rId54"/>
    <p:sldId id="424" r:id="rId55"/>
    <p:sldId id="399" r:id="rId56"/>
    <p:sldId id="400" r:id="rId57"/>
    <p:sldId id="401" r:id="rId58"/>
    <p:sldId id="402" r:id="rId59"/>
    <p:sldId id="425" r:id="rId60"/>
    <p:sldId id="403" r:id="rId61"/>
    <p:sldId id="410" r:id="rId62"/>
    <p:sldId id="409" r:id="rId63"/>
    <p:sldId id="408" r:id="rId64"/>
    <p:sldId id="411" r:id="rId65"/>
    <p:sldId id="412" r:id="rId66"/>
    <p:sldId id="414" r:id="rId67"/>
    <p:sldId id="381" r:id="rId68"/>
    <p:sldId id="382" r:id="rId69"/>
    <p:sldId id="383" r:id="rId70"/>
    <p:sldId id="385" r:id="rId71"/>
    <p:sldId id="386" r:id="rId72"/>
    <p:sldId id="417" r:id="rId73"/>
    <p:sldId id="418" r:id="rId74"/>
    <p:sldId id="415" r:id="rId75"/>
    <p:sldId id="359" r:id="rId76"/>
    <p:sldId id="416" r:id="rId77"/>
    <p:sldId id="419" r:id="rId78"/>
    <p:sldId id="421" r:id="rId79"/>
    <p:sldId id="426" r:id="rId80"/>
    <p:sldId id="422" r:id="rId81"/>
    <p:sldId id="423" r:id="rId82"/>
    <p:sldId id="330" r:id="rId83"/>
    <p:sldId id="33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5" autoAdjust="0"/>
    <p:restoredTop sz="93741" autoAdjust="0"/>
  </p:normalViewPr>
  <p:slideViewPr>
    <p:cSldViewPr snapToGrid="0" snapToObjects="1">
      <p:cViewPr varScale="1">
        <p:scale>
          <a:sx n="120" d="100"/>
          <a:sy n="120" d="100"/>
        </p:scale>
        <p:origin x="192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9F3E96-BBD5-5548-89F1-A5A20CC9131D}" type="doc">
      <dgm:prSet loTypeId="urn:microsoft.com/office/officeart/2005/8/layout/pyramid1" loCatId="" qsTypeId="urn:microsoft.com/office/officeart/2005/8/quickstyle/simple4" qsCatId="simple" csTypeId="urn:microsoft.com/office/officeart/2005/8/colors/accent1_2" csCatId="accent1" phldr="1"/>
      <dgm:spPr/>
      <dgm:t>
        <a:bodyPr/>
        <a:lstStyle/>
        <a:p>
          <a:endParaRPr lang="en-GB"/>
        </a:p>
      </dgm:t>
    </dgm:pt>
    <dgm:pt modelId="{9FDE6E4B-AFE6-8A4F-8D85-22494C55F1CE}">
      <dgm:prSet phldrT="[Text]" custT="1"/>
      <dgm:spPr>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GB" sz="3200" dirty="0">
              <a:latin typeface="Comic Sans MS" charset="0"/>
              <a:ea typeface="Comic Sans MS" charset="0"/>
              <a:cs typeface="Comic Sans MS" charset="0"/>
            </a:rPr>
            <a:t>Orca</a:t>
          </a:r>
        </a:p>
      </dgm:t>
    </dgm:pt>
    <dgm:pt modelId="{D72F9519-CF18-F047-AB23-012835F71858}" type="parTrans" cxnId="{E0447F59-EAAF-8E42-8419-4E1964BD8A85}">
      <dgm:prSet/>
      <dgm:spPr/>
      <dgm:t>
        <a:bodyPr/>
        <a:lstStyle/>
        <a:p>
          <a:endParaRPr lang="en-GB"/>
        </a:p>
      </dgm:t>
    </dgm:pt>
    <dgm:pt modelId="{43351FFF-D1D0-6241-A165-16C7DB12FFF6}" type="sibTrans" cxnId="{E0447F59-EAAF-8E42-8419-4E1964BD8A85}">
      <dgm:prSet/>
      <dgm:spPr/>
      <dgm:t>
        <a:bodyPr/>
        <a:lstStyle/>
        <a:p>
          <a:endParaRPr lang="en-GB"/>
        </a:p>
      </dgm:t>
    </dgm:pt>
    <dgm:pt modelId="{7C301FC7-0F94-034D-ACEA-D27D3A657759}">
      <dgm:prSet custT="1"/>
      <dgm:spPr>
        <a:gradFill rotWithShape="0">
          <a:gsLst>
            <a:gs pos="0">
              <a:schemeClr val="accent1">
                <a:hueOff val="0"/>
                <a:satOff val="0"/>
                <a:lumOff val="0"/>
                <a:alphaOff val="0"/>
                <a:tint val="100000"/>
                <a:shade val="100000"/>
                <a:satMod val="130000"/>
              </a:schemeClr>
            </a:gs>
            <a:gs pos="100000">
              <a:srgbClr val="00B0F0"/>
            </a:gs>
          </a:gsLst>
        </a:gradFill>
      </dgm:spPr>
      <dgm:t>
        <a:bodyPr/>
        <a:lstStyle/>
        <a:p>
          <a:r>
            <a:rPr lang="en-GB" sz="3200" dirty="0">
              <a:latin typeface="Comic Sans MS" charset="0"/>
              <a:ea typeface="Comic Sans MS" charset="0"/>
              <a:cs typeface="Comic Sans MS" charset="0"/>
            </a:rPr>
            <a:t>Squid</a:t>
          </a:r>
        </a:p>
      </dgm:t>
    </dgm:pt>
    <dgm:pt modelId="{95CB2504-CFAC-2C42-9A15-5BAB2AD737BB}" type="parTrans" cxnId="{2797C078-4BE2-DC4D-829A-E0466B6FAE82}">
      <dgm:prSet/>
      <dgm:spPr/>
      <dgm:t>
        <a:bodyPr/>
        <a:lstStyle/>
        <a:p>
          <a:endParaRPr lang="en-GB"/>
        </a:p>
      </dgm:t>
    </dgm:pt>
    <dgm:pt modelId="{053B9685-F237-694F-8621-F0964F262FE2}" type="sibTrans" cxnId="{2797C078-4BE2-DC4D-829A-E0466B6FAE82}">
      <dgm:prSet/>
      <dgm:spPr/>
      <dgm:t>
        <a:bodyPr/>
        <a:lstStyle/>
        <a:p>
          <a:endParaRPr lang="en-GB"/>
        </a:p>
      </dgm:t>
    </dgm:pt>
    <dgm:pt modelId="{6AB81BE6-6C0B-0940-9BF3-68425681506B}">
      <dgm:prSet custT="1"/>
      <dgm:spPr>
        <a:gradFill rotWithShape="0">
          <a:gsLst>
            <a:gs pos="0">
              <a:schemeClr val="accent1">
                <a:hueOff val="0"/>
                <a:satOff val="0"/>
                <a:lumOff val="0"/>
                <a:alphaOff val="0"/>
                <a:tint val="100000"/>
                <a:shade val="100000"/>
                <a:satMod val="130000"/>
              </a:schemeClr>
            </a:gs>
            <a:gs pos="100000">
              <a:srgbClr val="00B0F0"/>
            </a:gs>
          </a:gsLst>
          <a:lin ang="16200000" scaled="0"/>
        </a:gradFill>
      </dgm:spPr>
      <dgm:t>
        <a:bodyPr/>
        <a:lstStyle/>
        <a:p>
          <a:r>
            <a:rPr lang="en-GB" sz="3200" dirty="0">
              <a:latin typeface="Comic Sans MS" charset="0"/>
              <a:ea typeface="Comic Sans MS" charset="0"/>
              <a:cs typeface="Comic Sans MS" charset="0"/>
            </a:rPr>
            <a:t>Phytoplankton</a:t>
          </a:r>
          <a:r>
            <a:rPr lang="en-GB" sz="3200" baseline="0" dirty="0">
              <a:latin typeface="Comic Sans MS" charset="0"/>
              <a:ea typeface="Comic Sans MS" charset="0"/>
              <a:cs typeface="Comic Sans MS" charset="0"/>
            </a:rPr>
            <a:t> e.g. algae</a:t>
          </a:r>
          <a:endParaRPr lang="en-GB" sz="3200" dirty="0">
            <a:latin typeface="Comic Sans MS" charset="0"/>
            <a:ea typeface="Comic Sans MS" charset="0"/>
            <a:cs typeface="Comic Sans MS" charset="0"/>
          </a:endParaRPr>
        </a:p>
      </dgm:t>
    </dgm:pt>
    <dgm:pt modelId="{3B20A210-2AFF-B24D-B42A-288956CA4663}" type="parTrans" cxnId="{97E62A72-537B-364B-A051-546BB002DC25}">
      <dgm:prSet/>
      <dgm:spPr/>
      <dgm:t>
        <a:bodyPr/>
        <a:lstStyle/>
        <a:p>
          <a:endParaRPr lang="en-GB"/>
        </a:p>
      </dgm:t>
    </dgm:pt>
    <dgm:pt modelId="{F4CA2A9C-C99E-4841-AC24-B024E5D9860E}" type="sibTrans" cxnId="{97E62A72-537B-364B-A051-546BB002DC25}">
      <dgm:prSet/>
      <dgm:spPr/>
      <dgm:t>
        <a:bodyPr/>
        <a:lstStyle/>
        <a:p>
          <a:endParaRPr lang="en-GB"/>
        </a:p>
      </dgm:t>
    </dgm:pt>
    <dgm:pt modelId="{513FC151-2423-3A40-B624-7C5D981D26AB}">
      <dgm:prSet custT="1"/>
      <dgm:spPr/>
      <dgm:t>
        <a:bodyPr/>
        <a:lstStyle/>
        <a:p>
          <a:r>
            <a:rPr lang="en-GB" sz="3200" dirty="0">
              <a:latin typeface="Comic Sans MS" charset="0"/>
              <a:ea typeface="Comic Sans MS" charset="0"/>
              <a:cs typeface="Comic Sans MS" charset="0"/>
            </a:rPr>
            <a:t>Seal</a:t>
          </a:r>
        </a:p>
      </dgm:t>
    </dgm:pt>
    <dgm:pt modelId="{0152A45F-8F71-B24F-AF66-A6D5882FCE0A}" type="parTrans" cxnId="{52C6F981-E345-D640-B8C1-464BDBBA5DEC}">
      <dgm:prSet/>
      <dgm:spPr/>
      <dgm:t>
        <a:bodyPr/>
        <a:lstStyle/>
        <a:p>
          <a:endParaRPr lang="en-GB"/>
        </a:p>
      </dgm:t>
    </dgm:pt>
    <dgm:pt modelId="{5D010F8D-A578-134C-842C-CE5A00B8C595}" type="sibTrans" cxnId="{52C6F981-E345-D640-B8C1-464BDBBA5DEC}">
      <dgm:prSet/>
      <dgm:spPr/>
      <dgm:t>
        <a:bodyPr/>
        <a:lstStyle/>
        <a:p>
          <a:endParaRPr lang="en-GB"/>
        </a:p>
      </dgm:t>
    </dgm:pt>
    <dgm:pt modelId="{AFC4A222-C752-524B-B2DB-55E92EA3D87A}">
      <dgm:prSet custT="1"/>
      <dgm:spPr/>
      <dgm:t>
        <a:bodyPr/>
        <a:lstStyle/>
        <a:p>
          <a:r>
            <a:rPr lang="en-GB" sz="3200" dirty="0">
              <a:latin typeface="Comic Sans MS" charset="0"/>
              <a:ea typeface="Comic Sans MS" charset="0"/>
              <a:cs typeface="Comic Sans MS" charset="0"/>
            </a:rPr>
            <a:t>Antarctic krill</a:t>
          </a:r>
        </a:p>
      </dgm:t>
    </dgm:pt>
    <dgm:pt modelId="{D6632613-1F88-2341-BC8F-30AE8FAE31CB}" type="parTrans" cxnId="{FB2656B3-376F-DE49-A607-32D401FE1CB3}">
      <dgm:prSet/>
      <dgm:spPr/>
      <dgm:t>
        <a:bodyPr/>
        <a:lstStyle/>
        <a:p>
          <a:endParaRPr lang="en-GB"/>
        </a:p>
      </dgm:t>
    </dgm:pt>
    <dgm:pt modelId="{48AF7D6A-3B24-7247-A62A-6F8BD750E5B3}" type="sibTrans" cxnId="{FB2656B3-376F-DE49-A607-32D401FE1CB3}">
      <dgm:prSet/>
      <dgm:spPr/>
      <dgm:t>
        <a:bodyPr/>
        <a:lstStyle/>
        <a:p>
          <a:endParaRPr lang="en-GB"/>
        </a:p>
      </dgm:t>
    </dgm:pt>
    <dgm:pt modelId="{B3D74E2D-0DF7-BD43-BA6D-4F96842FECEE}" type="pres">
      <dgm:prSet presAssocID="{9C9F3E96-BBD5-5548-89F1-A5A20CC9131D}" presName="Name0" presStyleCnt="0">
        <dgm:presLayoutVars>
          <dgm:dir/>
          <dgm:animLvl val="lvl"/>
          <dgm:resizeHandles val="exact"/>
        </dgm:presLayoutVars>
      </dgm:prSet>
      <dgm:spPr/>
    </dgm:pt>
    <dgm:pt modelId="{ACA564E8-89C9-174C-96AB-E0157B5534ED}" type="pres">
      <dgm:prSet presAssocID="{9FDE6E4B-AFE6-8A4F-8D85-22494C55F1CE}" presName="Name8" presStyleCnt="0"/>
      <dgm:spPr/>
    </dgm:pt>
    <dgm:pt modelId="{16E5668B-6915-BB4C-9CF8-7D4601D85396}" type="pres">
      <dgm:prSet presAssocID="{9FDE6E4B-AFE6-8A4F-8D85-22494C55F1CE}" presName="level" presStyleLbl="node1" presStyleIdx="0" presStyleCnt="5">
        <dgm:presLayoutVars>
          <dgm:chMax val="1"/>
          <dgm:bulletEnabled val="1"/>
        </dgm:presLayoutVars>
      </dgm:prSet>
      <dgm:spPr/>
    </dgm:pt>
    <dgm:pt modelId="{5CC2D2E9-06E8-5E4C-9FC2-9FD2FAEA205A}" type="pres">
      <dgm:prSet presAssocID="{9FDE6E4B-AFE6-8A4F-8D85-22494C55F1CE}" presName="levelTx" presStyleLbl="revTx" presStyleIdx="0" presStyleCnt="0">
        <dgm:presLayoutVars>
          <dgm:chMax val="1"/>
          <dgm:bulletEnabled val="1"/>
        </dgm:presLayoutVars>
      </dgm:prSet>
      <dgm:spPr/>
    </dgm:pt>
    <dgm:pt modelId="{72504DAC-3751-C544-BED4-F007C150AF78}" type="pres">
      <dgm:prSet presAssocID="{513FC151-2423-3A40-B624-7C5D981D26AB}" presName="Name8" presStyleCnt="0"/>
      <dgm:spPr/>
    </dgm:pt>
    <dgm:pt modelId="{A3CA64B7-E43D-8F4D-A863-9CC7E84841B0}" type="pres">
      <dgm:prSet presAssocID="{513FC151-2423-3A40-B624-7C5D981D26AB}" presName="level" presStyleLbl="node1" presStyleIdx="1" presStyleCnt="5">
        <dgm:presLayoutVars>
          <dgm:chMax val="1"/>
          <dgm:bulletEnabled val="1"/>
        </dgm:presLayoutVars>
      </dgm:prSet>
      <dgm:spPr/>
    </dgm:pt>
    <dgm:pt modelId="{84ED822F-6CDD-844B-AE47-1F1BC19A319C}" type="pres">
      <dgm:prSet presAssocID="{513FC151-2423-3A40-B624-7C5D981D26AB}" presName="levelTx" presStyleLbl="revTx" presStyleIdx="0" presStyleCnt="0">
        <dgm:presLayoutVars>
          <dgm:chMax val="1"/>
          <dgm:bulletEnabled val="1"/>
        </dgm:presLayoutVars>
      </dgm:prSet>
      <dgm:spPr/>
    </dgm:pt>
    <dgm:pt modelId="{B1B8A4D3-DDFE-CF46-8A08-E054BA9E0D07}" type="pres">
      <dgm:prSet presAssocID="{7C301FC7-0F94-034D-ACEA-D27D3A657759}" presName="Name8" presStyleCnt="0"/>
      <dgm:spPr/>
    </dgm:pt>
    <dgm:pt modelId="{EB7203BF-4C42-6149-A5E5-493E42B745A8}" type="pres">
      <dgm:prSet presAssocID="{7C301FC7-0F94-034D-ACEA-D27D3A657759}" presName="level" presStyleLbl="node1" presStyleIdx="2" presStyleCnt="5">
        <dgm:presLayoutVars>
          <dgm:chMax val="1"/>
          <dgm:bulletEnabled val="1"/>
        </dgm:presLayoutVars>
      </dgm:prSet>
      <dgm:spPr/>
    </dgm:pt>
    <dgm:pt modelId="{B8FD83E0-BF5E-D147-9228-6345B27756C5}" type="pres">
      <dgm:prSet presAssocID="{7C301FC7-0F94-034D-ACEA-D27D3A657759}" presName="levelTx" presStyleLbl="revTx" presStyleIdx="0" presStyleCnt="0">
        <dgm:presLayoutVars>
          <dgm:chMax val="1"/>
          <dgm:bulletEnabled val="1"/>
        </dgm:presLayoutVars>
      </dgm:prSet>
      <dgm:spPr/>
    </dgm:pt>
    <dgm:pt modelId="{BEBE7E23-BD8C-B94E-9DE5-52DC2BB325CA}" type="pres">
      <dgm:prSet presAssocID="{AFC4A222-C752-524B-B2DB-55E92EA3D87A}" presName="Name8" presStyleCnt="0"/>
      <dgm:spPr/>
    </dgm:pt>
    <dgm:pt modelId="{98FD86BB-1376-6C4D-A18C-B5D02318A0CD}" type="pres">
      <dgm:prSet presAssocID="{AFC4A222-C752-524B-B2DB-55E92EA3D87A}" presName="level" presStyleLbl="node1" presStyleIdx="3" presStyleCnt="5">
        <dgm:presLayoutVars>
          <dgm:chMax val="1"/>
          <dgm:bulletEnabled val="1"/>
        </dgm:presLayoutVars>
      </dgm:prSet>
      <dgm:spPr/>
    </dgm:pt>
    <dgm:pt modelId="{985AEE3D-3386-DC4A-BA92-1053A4A01065}" type="pres">
      <dgm:prSet presAssocID="{AFC4A222-C752-524B-B2DB-55E92EA3D87A}" presName="levelTx" presStyleLbl="revTx" presStyleIdx="0" presStyleCnt="0">
        <dgm:presLayoutVars>
          <dgm:chMax val="1"/>
          <dgm:bulletEnabled val="1"/>
        </dgm:presLayoutVars>
      </dgm:prSet>
      <dgm:spPr/>
    </dgm:pt>
    <dgm:pt modelId="{6D2A4906-19F6-B643-86AD-8AADF20522BB}" type="pres">
      <dgm:prSet presAssocID="{6AB81BE6-6C0B-0940-9BF3-68425681506B}" presName="Name8" presStyleCnt="0"/>
      <dgm:spPr/>
    </dgm:pt>
    <dgm:pt modelId="{6DF9A447-9C96-C64A-A7C2-27FDCD70A6BC}" type="pres">
      <dgm:prSet presAssocID="{6AB81BE6-6C0B-0940-9BF3-68425681506B}" presName="level" presStyleLbl="node1" presStyleIdx="4" presStyleCnt="5">
        <dgm:presLayoutVars>
          <dgm:chMax val="1"/>
          <dgm:bulletEnabled val="1"/>
        </dgm:presLayoutVars>
      </dgm:prSet>
      <dgm:spPr/>
    </dgm:pt>
    <dgm:pt modelId="{3BCA341B-ED98-CA46-9801-91A04D86F15C}" type="pres">
      <dgm:prSet presAssocID="{6AB81BE6-6C0B-0940-9BF3-68425681506B}" presName="levelTx" presStyleLbl="revTx" presStyleIdx="0" presStyleCnt="0">
        <dgm:presLayoutVars>
          <dgm:chMax val="1"/>
          <dgm:bulletEnabled val="1"/>
        </dgm:presLayoutVars>
      </dgm:prSet>
      <dgm:spPr/>
    </dgm:pt>
  </dgm:ptLst>
  <dgm:cxnLst>
    <dgm:cxn modelId="{79D5A813-30A9-6B4E-8721-E1CEF9D52B63}" type="presOf" srcId="{6AB81BE6-6C0B-0940-9BF3-68425681506B}" destId="{6DF9A447-9C96-C64A-A7C2-27FDCD70A6BC}" srcOrd="0" destOrd="0" presId="urn:microsoft.com/office/officeart/2005/8/layout/pyramid1"/>
    <dgm:cxn modelId="{8E7B7C22-552D-D14D-B6D5-85C85AAC8E9D}" type="presOf" srcId="{AFC4A222-C752-524B-B2DB-55E92EA3D87A}" destId="{985AEE3D-3386-DC4A-BA92-1053A4A01065}" srcOrd="1" destOrd="0" presId="urn:microsoft.com/office/officeart/2005/8/layout/pyramid1"/>
    <dgm:cxn modelId="{B849D94A-DEE8-CB4E-AF00-E129B5A3DCB1}" type="presOf" srcId="{9FDE6E4B-AFE6-8A4F-8D85-22494C55F1CE}" destId="{16E5668B-6915-BB4C-9CF8-7D4601D85396}" srcOrd="0" destOrd="0" presId="urn:microsoft.com/office/officeart/2005/8/layout/pyramid1"/>
    <dgm:cxn modelId="{BEE8C051-1DC7-5747-A775-79BE3CAD216D}" type="presOf" srcId="{AFC4A222-C752-524B-B2DB-55E92EA3D87A}" destId="{98FD86BB-1376-6C4D-A18C-B5D02318A0CD}" srcOrd="0" destOrd="0" presId="urn:microsoft.com/office/officeart/2005/8/layout/pyramid1"/>
    <dgm:cxn modelId="{A45C1D57-F0B2-2249-8446-299E8E601671}" type="presOf" srcId="{513FC151-2423-3A40-B624-7C5D981D26AB}" destId="{A3CA64B7-E43D-8F4D-A863-9CC7E84841B0}" srcOrd="0" destOrd="0" presId="urn:microsoft.com/office/officeart/2005/8/layout/pyramid1"/>
    <dgm:cxn modelId="{E0286D57-07B1-294F-8A8B-EA80857E2AA5}" type="presOf" srcId="{9C9F3E96-BBD5-5548-89F1-A5A20CC9131D}" destId="{B3D74E2D-0DF7-BD43-BA6D-4F96842FECEE}" srcOrd="0" destOrd="0" presId="urn:microsoft.com/office/officeart/2005/8/layout/pyramid1"/>
    <dgm:cxn modelId="{E0447F59-EAAF-8E42-8419-4E1964BD8A85}" srcId="{9C9F3E96-BBD5-5548-89F1-A5A20CC9131D}" destId="{9FDE6E4B-AFE6-8A4F-8D85-22494C55F1CE}" srcOrd="0" destOrd="0" parTransId="{D72F9519-CF18-F047-AB23-012835F71858}" sibTransId="{43351FFF-D1D0-6241-A165-16C7DB12FFF6}"/>
    <dgm:cxn modelId="{66A0CD59-5271-1743-B956-8E2B4CFEF22D}" type="presOf" srcId="{9FDE6E4B-AFE6-8A4F-8D85-22494C55F1CE}" destId="{5CC2D2E9-06E8-5E4C-9FC2-9FD2FAEA205A}" srcOrd="1" destOrd="0" presId="urn:microsoft.com/office/officeart/2005/8/layout/pyramid1"/>
    <dgm:cxn modelId="{94271D5A-6143-A04C-9AB6-34059A838393}" type="presOf" srcId="{513FC151-2423-3A40-B624-7C5D981D26AB}" destId="{84ED822F-6CDD-844B-AE47-1F1BC19A319C}" srcOrd="1" destOrd="0" presId="urn:microsoft.com/office/officeart/2005/8/layout/pyramid1"/>
    <dgm:cxn modelId="{97E62A72-537B-364B-A051-546BB002DC25}" srcId="{9C9F3E96-BBD5-5548-89F1-A5A20CC9131D}" destId="{6AB81BE6-6C0B-0940-9BF3-68425681506B}" srcOrd="4" destOrd="0" parTransId="{3B20A210-2AFF-B24D-B42A-288956CA4663}" sibTransId="{F4CA2A9C-C99E-4841-AC24-B024E5D9860E}"/>
    <dgm:cxn modelId="{2797C078-4BE2-DC4D-829A-E0466B6FAE82}" srcId="{9C9F3E96-BBD5-5548-89F1-A5A20CC9131D}" destId="{7C301FC7-0F94-034D-ACEA-D27D3A657759}" srcOrd="2" destOrd="0" parTransId="{95CB2504-CFAC-2C42-9A15-5BAB2AD737BB}" sibTransId="{053B9685-F237-694F-8621-F0964F262FE2}"/>
    <dgm:cxn modelId="{8F34BE7C-5C05-0A45-B673-1B1075C003A1}" type="presOf" srcId="{6AB81BE6-6C0B-0940-9BF3-68425681506B}" destId="{3BCA341B-ED98-CA46-9801-91A04D86F15C}" srcOrd="1" destOrd="0" presId="urn:microsoft.com/office/officeart/2005/8/layout/pyramid1"/>
    <dgm:cxn modelId="{52C6F981-E345-D640-B8C1-464BDBBA5DEC}" srcId="{9C9F3E96-BBD5-5548-89F1-A5A20CC9131D}" destId="{513FC151-2423-3A40-B624-7C5D981D26AB}" srcOrd="1" destOrd="0" parTransId="{0152A45F-8F71-B24F-AF66-A6D5882FCE0A}" sibTransId="{5D010F8D-A578-134C-842C-CE5A00B8C595}"/>
    <dgm:cxn modelId="{FB2656B3-376F-DE49-A607-32D401FE1CB3}" srcId="{9C9F3E96-BBD5-5548-89F1-A5A20CC9131D}" destId="{AFC4A222-C752-524B-B2DB-55E92EA3D87A}" srcOrd="3" destOrd="0" parTransId="{D6632613-1F88-2341-BC8F-30AE8FAE31CB}" sibTransId="{48AF7D6A-3B24-7247-A62A-6F8BD750E5B3}"/>
    <dgm:cxn modelId="{270D64B4-125A-6148-B605-88EE626DEA4F}" type="presOf" srcId="{7C301FC7-0F94-034D-ACEA-D27D3A657759}" destId="{B8FD83E0-BF5E-D147-9228-6345B27756C5}" srcOrd="1" destOrd="0" presId="urn:microsoft.com/office/officeart/2005/8/layout/pyramid1"/>
    <dgm:cxn modelId="{BC441EDE-0469-4C49-82DA-0D1341AB85CF}" type="presOf" srcId="{7C301FC7-0F94-034D-ACEA-D27D3A657759}" destId="{EB7203BF-4C42-6149-A5E5-493E42B745A8}" srcOrd="0" destOrd="0" presId="urn:microsoft.com/office/officeart/2005/8/layout/pyramid1"/>
    <dgm:cxn modelId="{5F8027A7-39EB-E648-ABE6-34947D9733FD}" type="presParOf" srcId="{B3D74E2D-0DF7-BD43-BA6D-4F96842FECEE}" destId="{ACA564E8-89C9-174C-96AB-E0157B5534ED}" srcOrd="0" destOrd="0" presId="urn:microsoft.com/office/officeart/2005/8/layout/pyramid1"/>
    <dgm:cxn modelId="{C9520844-5BB1-1148-A06F-B427B07D0C09}" type="presParOf" srcId="{ACA564E8-89C9-174C-96AB-E0157B5534ED}" destId="{16E5668B-6915-BB4C-9CF8-7D4601D85396}" srcOrd="0" destOrd="0" presId="urn:microsoft.com/office/officeart/2005/8/layout/pyramid1"/>
    <dgm:cxn modelId="{2ADAF603-4C3E-4944-9ECF-7AE4EAF0CED3}" type="presParOf" srcId="{ACA564E8-89C9-174C-96AB-E0157B5534ED}" destId="{5CC2D2E9-06E8-5E4C-9FC2-9FD2FAEA205A}" srcOrd="1" destOrd="0" presId="urn:microsoft.com/office/officeart/2005/8/layout/pyramid1"/>
    <dgm:cxn modelId="{78289D80-84B6-3A41-B630-926B11E67CB9}" type="presParOf" srcId="{B3D74E2D-0DF7-BD43-BA6D-4F96842FECEE}" destId="{72504DAC-3751-C544-BED4-F007C150AF78}" srcOrd="1" destOrd="0" presId="urn:microsoft.com/office/officeart/2005/8/layout/pyramid1"/>
    <dgm:cxn modelId="{BD3D29AB-B3E5-8541-9CFA-BDF9EC91B00A}" type="presParOf" srcId="{72504DAC-3751-C544-BED4-F007C150AF78}" destId="{A3CA64B7-E43D-8F4D-A863-9CC7E84841B0}" srcOrd="0" destOrd="0" presId="urn:microsoft.com/office/officeart/2005/8/layout/pyramid1"/>
    <dgm:cxn modelId="{565B2288-E728-3547-BB51-BA4354CB0013}" type="presParOf" srcId="{72504DAC-3751-C544-BED4-F007C150AF78}" destId="{84ED822F-6CDD-844B-AE47-1F1BC19A319C}" srcOrd="1" destOrd="0" presId="urn:microsoft.com/office/officeart/2005/8/layout/pyramid1"/>
    <dgm:cxn modelId="{5A467AAE-14B0-BE45-95BB-0A4771379EF0}" type="presParOf" srcId="{B3D74E2D-0DF7-BD43-BA6D-4F96842FECEE}" destId="{B1B8A4D3-DDFE-CF46-8A08-E054BA9E0D07}" srcOrd="2" destOrd="0" presId="urn:microsoft.com/office/officeart/2005/8/layout/pyramid1"/>
    <dgm:cxn modelId="{714855FB-6837-AD44-9CB3-E00B3E17B2DF}" type="presParOf" srcId="{B1B8A4D3-DDFE-CF46-8A08-E054BA9E0D07}" destId="{EB7203BF-4C42-6149-A5E5-493E42B745A8}" srcOrd="0" destOrd="0" presId="urn:microsoft.com/office/officeart/2005/8/layout/pyramid1"/>
    <dgm:cxn modelId="{333ED3C8-1403-654E-AAFC-B367EDC85EDE}" type="presParOf" srcId="{B1B8A4D3-DDFE-CF46-8A08-E054BA9E0D07}" destId="{B8FD83E0-BF5E-D147-9228-6345B27756C5}" srcOrd="1" destOrd="0" presId="urn:microsoft.com/office/officeart/2005/8/layout/pyramid1"/>
    <dgm:cxn modelId="{4FC948DB-1A0B-AF4E-9053-E40BD1776266}" type="presParOf" srcId="{B3D74E2D-0DF7-BD43-BA6D-4F96842FECEE}" destId="{BEBE7E23-BD8C-B94E-9DE5-52DC2BB325CA}" srcOrd="3" destOrd="0" presId="urn:microsoft.com/office/officeart/2005/8/layout/pyramid1"/>
    <dgm:cxn modelId="{E10CA5E1-E9A9-E24B-B6AB-B988F6F180E4}" type="presParOf" srcId="{BEBE7E23-BD8C-B94E-9DE5-52DC2BB325CA}" destId="{98FD86BB-1376-6C4D-A18C-B5D02318A0CD}" srcOrd="0" destOrd="0" presId="urn:microsoft.com/office/officeart/2005/8/layout/pyramid1"/>
    <dgm:cxn modelId="{A79F06F6-AABB-634B-9A59-DCC957FF99E1}" type="presParOf" srcId="{BEBE7E23-BD8C-B94E-9DE5-52DC2BB325CA}" destId="{985AEE3D-3386-DC4A-BA92-1053A4A01065}" srcOrd="1" destOrd="0" presId="urn:microsoft.com/office/officeart/2005/8/layout/pyramid1"/>
    <dgm:cxn modelId="{DA14A11D-2904-E042-9594-E85FDB4893B4}" type="presParOf" srcId="{B3D74E2D-0DF7-BD43-BA6D-4F96842FECEE}" destId="{6D2A4906-19F6-B643-86AD-8AADF20522BB}" srcOrd="4" destOrd="0" presId="urn:microsoft.com/office/officeart/2005/8/layout/pyramid1"/>
    <dgm:cxn modelId="{CCD7B0C6-7052-D94C-B7FA-ACEBC540344E}" type="presParOf" srcId="{6D2A4906-19F6-B643-86AD-8AADF20522BB}" destId="{6DF9A447-9C96-C64A-A7C2-27FDCD70A6BC}" srcOrd="0" destOrd="0" presId="urn:microsoft.com/office/officeart/2005/8/layout/pyramid1"/>
    <dgm:cxn modelId="{3A8BBBCD-0265-824C-B6F7-D50F71305B04}" type="presParOf" srcId="{6D2A4906-19F6-B643-86AD-8AADF20522BB}" destId="{3BCA341B-ED98-CA46-9801-91A04D86F15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5668B-6915-BB4C-9CF8-7D4601D85396}">
      <dsp:nvSpPr>
        <dsp:cNvPr id="0" name=""/>
        <dsp:cNvSpPr/>
      </dsp:nvSpPr>
      <dsp:spPr>
        <a:xfrm>
          <a:off x="2578017" y="0"/>
          <a:ext cx="1289008" cy="929148"/>
        </a:xfrm>
        <a:prstGeom prst="trapezoid">
          <a:avLst>
            <a:gd name="adj" fmla="val 69365"/>
          </a:avLst>
        </a:prstGeom>
        <a:gradFill rotWithShape="0">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Comic Sans MS" charset="0"/>
              <a:ea typeface="Comic Sans MS" charset="0"/>
              <a:cs typeface="Comic Sans MS" charset="0"/>
            </a:rPr>
            <a:t>Orca</a:t>
          </a:r>
        </a:p>
      </dsp:txBody>
      <dsp:txXfrm>
        <a:off x="2578017" y="0"/>
        <a:ext cx="1289008" cy="929148"/>
      </dsp:txXfrm>
    </dsp:sp>
    <dsp:sp modelId="{A3CA64B7-E43D-8F4D-A863-9CC7E84841B0}">
      <dsp:nvSpPr>
        <dsp:cNvPr id="0" name=""/>
        <dsp:cNvSpPr/>
      </dsp:nvSpPr>
      <dsp:spPr>
        <a:xfrm>
          <a:off x="1933513" y="929148"/>
          <a:ext cx="2578017"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Comic Sans MS" charset="0"/>
              <a:ea typeface="Comic Sans MS" charset="0"/>
              <a:cs typeface="Comic Sans MS" charset="0"/>
            </a:rPr>
            <a:t>Seal</a:t>
          </a:r>
        </a:p>
      </dsp:txBody>
      <dsp:txXfrm>
        <a:off x="2384666" y="929148"/>
        <a:ext cx="1675711" cy="929148"/>
      </dsp:txXfrm>
    </dsp:sp>
    <dsp:sp modelId="{EB7203BF-4C42-6149-A5E5-493E42B745A8}">
      <dsp:nvSpPr>
        <dsp:cNvPr id="0" name=""/>
        <dsp:cNvSpPr/>
      </dsp:nvSpPr>
      <dsp:spPr>
        <a:xfrm>
          <a:off x="1289008" y="1858296"/>
          <a:ext cx="3867027"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rgbClr val="00B0F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Comic Sans MS" charset="0"/>
              <a:ea typeface="Comic Sans MS" charset="0"/>
              <a:cs typeface="Comic Sans MS" charset="0"/>
            </a:rPr>
            <a:t>Squid</a:t>
          </a:r>
        </a:p>
      </dsp:txBody>
      <dsp:txXfrm>
        <a:off x="1965738" y="1858296"/>
        <a:ext cx="2513567" cy="929148"/>
      </dsp:txXfrm>
    </dsp:sp>
    <dsp:sp modelId="{98FD86BB-1376-6C4D-A18C-B5D02318A0CD}">
      <dsp:nvSpPr>
        <dsp:cNvPr id="0" name=""/>
        <dsp:cNvSpPr/>
      </dsp:nvSpPr>
      <dsp:spPr>
        <a:xfrm>
          <a:off x="644504" y="2787445"/>
          <a:ext cx="5156035"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Comic Sans MS" charset="0"/>
              <a:ea typeface="Comic Sans MS" charset="0"/>
              <a:cs typeface="Comic Sans MS" charset="0"/>
            </a:rPr>
            <a:t>Antarctic krill</a:t>
          </a:r>
        </a:p>
      </dsp:txBody>
      <dsp:txXfrm>
        <a:off x="1546810" y="2787445"/>
        <a:ext cx="3351423" cy="929148"/>
      </dsp:txXfrm>
    </dsp:sp>
    <dsp:sp modelId="{6DF9A447-9C96-C64A-A7C2-27FDCD70A6BC}">
      <dsp:nvSpPr>
        <dsp:cNvPr id="0" name=""/>
        <dsp:cNvSpPr/>
      </dsp:nvSpPr>
      <dsp:spPr>
        <a:xfrm>
          <a:off x="0" y="3716593"/>
          <a:ext cx="6445045" cy="929148"/>
        </a:xfrm>
        <a:prstGeom prst="trapezoid">
          <a:avLst>
            <a:gd name="adj" fmla="val 69365"/>
          </a:avLst>
        </a:prstGeom>
        <a:gradFill rotWithShape="0">
          <a:gsLst>
            <a:gs pos="0">
              <a:schemeClr val="accent1">
                <a:hueOff val="0"/>
                <a:satOff val="0"/>
                <a:lumOff val="0"/>
                <a:alphaOff val="0"/>
                <a:tint val="100000"/>
                <a:shade val="100000"/>
                <a:satMod val="130000"/>
              </a:schemeClr>
            </a:gs>
            <a:gs pos="100000">
              <a:srgbClr val="00B0F0"/>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Comic Sans MS" charset="0"/>
              <a:ea typeface="Comic Sans MS" charset="0"/>
              <a:cs typeface="Comic Sans MS" charset="0"/>
            </a:rPr>
            <a:t>Phytoplankton</a:t>
          </a:r>
          <a:r>
            <a:rPr lang="en-GB" sz="3200" kern="1200" baseline="0" dirty="0">
              <a:latin typeface="Comic Sans MS" charset="0"/>
              <a:ea typeface="Comic Sans MS" charset="0"/>
              <a:cs typeface="Comic Sans MS" charset="0"/>
            </a:rPr>
            <a:t> e.g. algae</a:t>
          </a:r>
          <a:endParaRPr lang="en-GB" sz="3200" kern="1200" dirty="0">
            <a:latin typeface="Comic Sans MS" charset="0"/>
            <a:ea typeface="Comic Sans MS" charset="0"/>
            <a:cs typeface="Comic Sans MS" charset="0"/>
          </a:endParaRPr>
        </a:p>
      </dsp:txBody>
      <dsp:txXfrm>
        <a:off x="1127882" y="3716593"/>
        <a:ext cx="4189279" cy="92914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483033-F114-6744-8BE7-5F64D3C33E54}" type="datetimeFigureOut">
              <a:rPr lang="en-US" smtClean="0"/>
              <a:pPr/>
              <a:t>6/28/24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C2F18-3611-9D4B-A2D4-30DD2BBE43BD}" type="slidenum">
              <a:rPr lang="en-US" smtClean="0"/>
              <a:pPr/>
              <a:t>‹#›</a:t>
            </a:fld>
            <a:endParaRPr lang="en-US" dirty="0"/>
          </a:p>
        </p:txBody>
      </p:sp>
    </p:spTree>
    <p:extLst>
      <p:ext uri="{BB962C8B-B14F-4D97-AF65-F5344CB8AC3E}">
        <p14:creationId xmlns:p14="http://schemas.microsoft.com/office/powerpoint/2010/main" val="3872467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05654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06966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97690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411543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74143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52301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64377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55861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77477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203337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CF044E-3B00-8E46-B9C9-1F945E3887AE}" type="datetimeFigureOut">
              <a:rPr lang="en-US" smtClean="0"/>
              <a:pPr/>
              <a:t>6/28/24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323654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F044E-3B00-8E46-B9C9-1F945E3887AE}" type="datetimeFigureOut">
              <a:rPr lang="en-US" smtClean="0"/>
              <a:pPr/>
              <a:t>6/28/24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94BA-7399-1E4D-9D32-481232C3C64B}" type="slidenum">
              <a:rPr lang="en-US" smtClean="0"/>
              <a:pPr/>
              <a:t>‹#›</a:t>
            </a:fld>
            <a:endParaRPr lang="en-US" dirty="0"/>
          </a:p>
        </p:txBody>
      </p:sp>
    </p:spTree>
    <p:extLst>
      <p:ext uri="{BB962C8B-B14F-4D97-AF65-F5344CB8AC3E}">
        <p14:creationId xmlns:p14="http://schemas.microsoft.com/office/powerpoint/2010/main" val="1137943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etterplaneteducation.org.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7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etterplaneteducation.org.uk/"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 to teachers</a:t>
            </a:r>
          </a:p>
        </p:txBody>
      </p:sp>
      <p:sp>
        <p:nvSpPr>
          <p:cNvPr id="3" name="Content Placeholder 2"/>
          <p:cNvSpPr>
            <a:spLocks noGrp="1"/>
          </p:cNvSpPr>
          <p:nvPr>
            <p:ph idx="1"/>
          </p:nvPr>
        </p:nvSpPr>
        <p:spPr>
          <a:xfrm>
            <a:off x="466969" y="1600200"/>
            <a:ext cx="8229600" cy="4525963"/>
          </a:xfrm>
        </p:spPr>
        <p:txBody>
          <a:bodyPr>
            <a:normAutofit fontScale="77500" lnSpcReduction="20000"/>
          </a:bodyPr>
          <a:lstStyle/>
          <a:p>
            <a:pPr marL="0" indent="0">
              <a:buNone/>
            </a:pPr>
            <a:r>
              <a:rPr lang="en-US" dirty="0"/>
              <a:t>Thank you for downloading this presentation from Better Planet Education.  You are welcome to modify it by adding your own slides or deleting ones you don’t need.</a:t>
            </a:r>
          </a:p>
          <a:p>
            <a:pPr marL="0" indent="0">
              <a:buNone/>
            </a:pPr>
            <a:r>
              <a:rPr lang="en-US" dirty="0"/>
              <a:t>Please do not remove the photo credits from any of the photos you use and we would be very grateful if you could leave Better Planet Education’s logo and web address on the relevant pages.  We want to encourage more and more young people to learn more about taking care of our world for the future, and the website is a great starting point for this.</a:t>
            </a:r>
          </a:p>
          <a:p>
            <a:pPr marL="0" indent="0">
              <a:buNone/>
            </a:pPr>
            <a:r>
              <a:rPr lang="en-US" dirty="0"/>
              <a:t>You can find lots more supporting information on Antarctica by visiting</a:t>
            </a:r>
          </a:p>
          <a:p>
            <a:pPr marL="0" indent="0">
              <a:buNone/>
            </a:pPr>
            <a:r>
              <a:rPr lang="en-US" dirty="0">
                <a:hlinkClick r:id="rId2"/>
              </a:rPr>
              <a:t>https://www.betterplaneteducation.org.uk.</a:t>
            </a:r>
            <a:endParaRPr lang="en-US" dirty="0"/>
          </a:p>
        </p:txBody>
      </p:sp>
      <p:pic>
        <p:nvPicPr>
          <p:cNvPr id="8" name="Picture 7" descr="A green text on a black background&#10;&#10;Description automatically generated">
            <a:extLst>
              <a:ext uri="{FF2B5EF4-FFF2-40B4-BE49-F238E27FC236}">
                <a16:creationId xmlns:a16="http://schemas.microsoft.com/office/drawing/2014/main" id="{E9756CC7-7DB8-1A28-084C-E27E09F63FEB}"/>
              </a:ext>
            </a:extLst>
          </p:cNvPr>
          <p:cNvPicPr>
            <a:picLocks noChangeAspect="1"/>
          </p:cNvPicPr>
          <p:nvPr/>
        </p:nvPicPr>
        <p:blipFill>
          <a:blip r:embed="rId3"/>
          <a:stretch>
            <a:fillRect/>
          </a:stretch>
        </p:blipFill>
        <p:spPr>
          <a:xfrm>
            <a:off x="5906814" y="5860559"/>
            <a:ext cx="3033986" cy="722803"/>
          </a:xfrm>
          <a:prstGeom prst="rect">
            <a:avLst/>
          </a:prstGeom>
        </p:spPr>
      </p:pic>
    </p:spTree>
    <p:extLst>
      <p:ext uri="{BB962C8B-B14F-4D97-AF65-F5344CB8AC3E}">
        <p14:creationId xmlns:p14="http://schemas.microsoft.com/office/powerpoint/2010/main" val="323414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p:cNvSpPr txBox="1"/>
          <p:nvPr/>
        </p:nvSpPr>
        <p:spPr>
          <a:xfrm>
            <a:off x="5014452" y="6459794"/>
            <a:ext cx="1401096" cy="230832"/>
          </a:xfrm>
          <a:prstGeom prst="rect">
            <a:avLst/>
          </a:prstGeom>
          <a:noFill/>
        </p:spPr>
        <p:txBody>
          <a:bodyPr wrap="square" rtlCol="0">
            <a:spAutoFit/>
          </a:bodyPr>
          <a:lstStyle/>
          <a:p>
            <a:r>
              <a:rPr lang="en-GB" sz="900" dirty="0">
                <a:solidFill>
                  <a:schemeClr val="bg1"/>
                </a:solidFill>
              </a:rPr>
              <a:t>Photo: duncan c</a:t>
            </a:r>
          </a:p>
        </p:txBody>
      </p:sp>
      <p:sp>
        <p:nvSpPr>
          <p:cNvPr id="2" name="TextBox 1"/>
          <p:cNvSpPr txBox="1"/>
          <p:nvPr/>
        </p:nvSpPr>
        <p:spPr>
          <a:xfrm>
            <a:off x="6990736" y="516194"/>
            <a:ext cx="2020530" cy="2308324"/>
          </a:xfrm>
          <a:prstGeom prst="rect">
            <a:avLst/>
          </a:prstGeom>
          <a:noFill/>
        </p:spPr>
        <p:txBody>
          <a:bodyPr wrap="square" rtlCol="0">
            <a:spAutoFit/>
          </a:bodyPr>
          <a:lstStyle/>
          <a:p>
            <a:r>
              <a:rPr lang="en-GB" sz="2400" dirty="0">
                <a:latin typeface="Comic Sans MS" charset="0"/>
                <a:ea typeface="Comic Sans MS" charset="0"/>
                <a:cs typeface="Comic Sans MS" charset="0"/>
              </a:rPr>
              <a:t>Antarctica is a huge frozen continent at the bottom of our planet</a:t>
            </a:r>
          </a:p>
        </p:txBody>
      </p:sp>
    </p:spTree>
    <p:extLst>
      <p:ext uri="{BB962C8B-B14F-4D97-AF65-F5344CB8AC3E}">
        <p14:creationId xmlns:p14="http://schemas.microsoft.com/office/powerpoint/2010/main" val="341820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27" y="0"/>
            <a:ext cx="8587030" cy="6858000"/>
          </a:xfrm>
          <a:prstGeom prst="rect">
            <a:avLst/>
          </a:prstGeom>
        </p:spPr>
      </p:pic>
      <p:sp>
        <p:nvSpPr>
          <p:cNvPr id="2" name="TextBox 1"/>
          <p:cNvSpPr txBox="1"/>
          <p:nvPr/>
        </p:nvSpPr>
        <p:spPr>
          <a:xfrm>
            <a:off x="1084084" y="895547"/>
            <a:ext cx="1809946" cy="338554"/>
          </a:xfrm>
          <a:prstGeom prst="rect">
            <a:avLst/>
          </a:prstGeom>
          <a:noFill/>
          <a:ln>
            <a:solidFill>
              <a:schemeClr val="tx1"/>
            </a:solidFill>
          </a:ln>
        </p:spPr>
        <p:txBody>
          <a:bodyPr wrap="square" rtlCol="0">
            <a:spAutoFit/>
          </a:bodyPr>
          <a:lstStyle/>
          <a:p>
            <a:r>
              <a:rPr lang="en-GB" sz="1600" dirty="0"/>
              <a:t>Antarctic Peninsula</a:t>
            </a:r>
          </a:p>
        </p:txBody>
      </p:sp>
      <p:cxnSp>
        <p:nvCxnSpPr>
          <p:cNvPr id="11" name="Straight Connector 10"/>
          <p:cNvCxnSpPr>
            <a:stCxn id="2" idx="2"/>
          </p:cNvCxnSpPr>
          <p:nvPr/>
        </p:nvCxnSpPr>
        <p:spPr>
          <a:xfrm flipH="1">
            <a:off x="1414021" y="1234101"/>
            <a:ext cx="575036" cy="67011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0892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5" name="TextBox 4"/>
          <p:cNvSpPr txBox="1"/>
          <p:nvPr/>
        </p:nvSpPr>
        <p:spPr>
          <a:xfrm>
            <a:off x="3013023" y="6415790"/>
            <a:ext cx="1558977" cy="230832"/>
          </a:xfrm>
          <a:prstGeom prst="rect">
            <a:avLst/>
          </a:prstGeom>
          <a:noFill/>
        </p:spPr>
        <p:txBody>
          <a:bodyPr wrap="square" rtlCol="0">
            <a:spAutoFit/>
          </a:bodyPr>
          <a:lstStyle/>
          <a:p>
            <a:r>
              <a:rPr lang="en-GB" sz="900" dirty="0"/>
              <a:t>Photo: John Steedman</a:t>
            </a:r>
          </a:p>
        </p:txBody>
      </p:sp>
      <p:sp>
        <p:nvSpPr>
          <p:cNvPr id="6" name="TextBox 5"/>
          <p:cNvSpPr txBox="1"/>
          <p:nvPr/>
        </p:nvSpPr>
        <p:spPr>
          <a:xfrm>
            <a:off x="5351489" y="254833"/>
            <a:ext cx="3507698" cy="3785652"/>
          </a:xfrm>
          <a:prstGeom prst="rect">
            <a:avLst/>
          </a:prstGeom>
          <a:noFill/>
        </p:spPr>
        <p:txBody>
          <a:bodyPr wrap="square" rtlCol="0">
            <a:spAutoFit/>
          </a:bodyPr>
          <a:lstStyle/>
          <a:p>
            <a:r>
              <a:rPr lang="en-GB" sz="3000" dirty="0">
                <a:latin typeface="Comic Sans MS" charset="0"/>
                <a:ea typeface="Comic Sans MS" charset="0"/>
                <a:cs typeface="Comic Sans MS" charset="0"/>
              </a:rPr>
              <a:t>Captain James Cook’s </a:t>
            </a:r>
            <a:r>
              <a:rPr lang="en-GB" sz="3000" i="1" dirty="0">
                <a:latin typeface="Comic Sans MS" charset="0"/>
                <a:ea typeface="Comic Sans MS" charset="0"/>
                <a:cs typeface="Comic Sans MS" charset="0"/>
              </a:rPr>
              <a:t>Resolution</a:t>
            </a:r>
            <a:r>
              <a:rPr lang="en-GB" sz="3000" dirty="0">
                <a:latin typeface="Comic Sans MS" charset="0"/>
                <a:ea typeface="Comic Sans MS" charset="0"/>
                <a:cs typeface="Comic Sans MS" charset="0"/>
              </a:rPr>
              <a:t> was the first ship recorded to have crossed the Antarctic Circle in 1773, but they couldn’t see land</a:t>
            </a:r>
          </a:p>
        </p:txBody>
      </p:sp>
    </p:spTree>
    <p:extLst>
      <p:ext uri="{BB962C8B-B14F-4D97-AF65-F5344CB8AC3E}">
        <p14:creationId xmlns:p14="http://schemas.microsoft.com/office/powerpoint/2010/main" val="151565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971"/>
          <a:stretch/>
        </p:blipFill>
        <p:spPr>
          <a:xfrm>
            <a:off x="0" y="1306164"/>
            <a:ext cx="9144000" cy="5551836"/>
          </a:xfrm>
          <a:prstGeom prst="rect">
            <a:avLst/>
          </a:prstGeom>
        </p:spPr>
      </p:pic>
      <p:sp>
        <p:nvSpPr>
          <p:cNvPr id="6" name="TextBox 5"/>
          <p:cNvSpPr txBox="1"/>
          <p:nvPr/>
        </p:nvSpPr>
        <p:spPr>
          <a:xfrm>
            <a:off x="7150308" y="6505731"/>
            <a:ext cx="1469036" cy="230832"/>
          </a:xfrm>
          <a:prstGeom prst="rect">
            <a:avLst/>
          </a:prstGeom>
          <a:noFill/>
        </p:spPr>
        <p:txBody>
          <a:bodyPr wrap="square" rtlCol="0">
            <a:spAutoFit/>
          </a:bodyPr>
          <a:lstStyle/>
          <a:p>
            <a:r>
              <a:rPr lang="en-GB" sz="900" dirty="0">
                <a:solidFill>
                  <a:schemeClr val="bg1"/>
                </a:solidFill>
              </a:rPr>
              <a:t>Photo: Ronald Woan</a:t>
            </a:r>
          </a:p>
        </p:txBody>
      </p:sp>
      <p:sp>
        <p:nvSpPr>
          <p:cNvPr id="7" name="TextBox 6"/>
          <p:cNvSpPr txBox="1"/>
          <p:nvPr/>
        </p:nvSpPr>
        <p:spPr>
          <a:xfrm>
            <a:off x="149902" y="194872"/>
            <a:ext cx="8754255" cy="861774"/>
          </a:xfrm>
          <a:prstGeom prst="rect">
            <a:avLst/>
          </a:prstGeom>
          <a:noFill/>
        </p:spPr>
        <p:txBody>
          <a:bodyPr wrap="square" rtlCol="0">
            <a:spAutoFit/>
          </a:bodyPr>
          <a:lstStyle/>
          <a:p>
            <a:pPr algn="ctr"/>
            <a:r>
              <a:rPr lang="en-GB" sz="2500" dirty="0">
                <a:latin typeface="Comic Sans MS" charset="0"/>
                <a:ea typeface="Comic Sans MS" charset="0"/>
                <a:cs typeface="Comic Sans MS" charset="0"/>
              </a:rPr>
              <a:t>Captain Thaddeus Bellingshausen made the first recorded sighting of the continent of Antarctica in 1820</a:t>
            </a:r>
          </a:p>
        </p:txBody>
      </p:sp>
    </p:spTree>
    <p:extLst>
      <p:ext uri="{BB962C8B-B14F-4D97-AF65-F5344CB8AC3E}">
        <p14:creationId xmlns:p14="http://schemas.microsoft.com/office/powerpoint/2010/main" val="1879658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05"/>
          <a:stretch/>
        </p:blipFill>
        <p:spPr>
          <a:xfrm>
            <a:off x="0" y="2949964"/>
            <a:ext cx="5372083" cy="3705693"/>
          </a:xfrm>
          <a:prstGeom prst="rect">
            <a:avLst/>
          </a:prstGeom>
        </p:spPr>
      </p:pic>
      <p:sp>
        <p:nvSpPr>
          <p:cNvPr id="7" name="TextBox 6"/>
          <p:cNvSpPr txBox="1"/>
          <p:nvPr/>
        </p:nvSpPr>
        <p:spPr>
          <a:xfrm>
            <a:off x="3777521" y="6355829"/>
            <a:ext cx="1229193" cy="215444"/>
          </a:xfrm>
          <a:prstGeom prst="rect">
            <a:avLst/>
          </a:prstGeom>
          <a:noFill/>
        </p:spPr>
        <p:txBody>
          <a:bodyPr wrap="square" rtlCol="0">
            <a:spAutoFit/>
          </a:bodyPr>
          <a:lstStyle/>
          <a:p>
            <a:r>
              <a:rPr lang="en-GB" sz="800" dirty="0">
                <a:solidFill>
                  <a:schemeClr val="bg1"/>
                </a:solidFill>
              </a:rPr>
              <a:t>Photo: Sam Howzit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714" y="239840"/>
            <a:ext cx="4137286" cy="6201085"/>
          </a:xfrm>
          <a:prstGeom prst="rect">
            <a:avLst/>
          </a:prstGeom>
        </p:spPr>
      </p:pic>
      <p:sp>
        <p:nvSpPr>
          <p:cNvPr id="11" name="TextBox 10"/>
          <p:cNvSpPr txBox="1"/>
          <p:nvPr/>
        </p:nvSpPr>
        <p:spPr>
          <a:xfrm>
            <a:off x="7996773" y="6124997"/>
            <a:ext cx="1147227" cy="215444"/>
          </a:xfrm>
          <a:prstGeom prst="rect">
            <a:avLst/>
          </a:prstGeom>
          <a:noFill/>
        </p:spPr>
        <p:txBody>
          <a:bodyPr wrap="square" rtlCol="0">
            <a:spAutoFit/>
          </a:bodyPr>
          <a:lstStyle/>
          <a:p>
            <a:r>
              <a:rPr lang="en-GB" sz="800" dirty="0">
                <a:solidFill>
                  <a:schemeClr val="bg1"/>
                </a:solidFill>
              </a:rPr>
              <a:t>Photo: Oyvind Lind</a:t>
            </a:r>
          </a:p>
        </p:txBody>
      </p:sp>
      <p:sp>
        <p:nvSpPr>
          <p:cNvPr id="12" name="TextBox 11"/>
          <p:cNvSpPr txBox="1"/>
          <p:nvPr/>
        </p:nvSpPr>
        <p:spPr>
          <a:xfrm>
            <a:off x="224852" y="239840"/>
            <a:ext cx="4557010" cy="2246769"/>
          </a:xfrm>
          <a:prstGeom prst="rect">
            <a:avLst/>
          </a:prstGeom>
          <a:noFill/>
        </p:spPr>
        <p:txBody>
          <a:bodyPr wrap="square" rtlCol="0">
            <a:spAutoFit/>
          </a:bodyPr>
          <a:lstStyle/>
          <a:p>
            <a:r>
              <a:rPr lang="en-GB" sz="2800" dirty="0">
                <a:latin typeface="Comic Sans MS" charset="0"/>
                <a:ea typeface="Comic Sans MS" charset="0"/>
                <a:cs typeface="Comic Sans MS" charset="0"/>
              </a:rPr>
              <a:t>Roald Amundsen led the Antarctic expedition of 1910-12. They were the first to reach the South Pole on 14 December 1911.</a:t>
            </a:r>
          </a:p>
        </p:txBody>
      </p:sp>
    </p:spTree>
    <p:extLst>
      <p:ext uri="{BB962C8B-B14F-4D97-AF65-F5344CB8AC3E}">
        <p14:creationId xmlns:p14="http://schemas.microsoft.com/office/powerpoint/2010/main" val="140923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324"/>
          <a:stretch/>
        </p:blipFill>
        <p:spPr>
          <a:xfrm>
            <a:off x="1" y="1087953"/>
            <a:ext cx="9143999" cy="5770047"/>
          </a:xfrm>
        </p:spPr>
      </p:pic>
      <p:sp>
        <p:nvSpPr>
          <p:cNvPr id="5" name="TextBox 4"/>
          <p:cNvSpPr txBox="1"/>
          <p:nvPr/>
        </p:nvSpPr>
        <p:spPr>
          <a:xfrm>
            <a:off x="7506929" y="6312310"/>
            <a:ext cx="1179871" cy="230832"/>
          </a:xfrm>
          <a:prstGeom prst="rect">
            <a:avLst/>
          </a:prstGeom>
          <a:noFill/>
        </p:spPr>
        <p:txBody>
          <a:bodyPr wrap="square" rtlCol="0">
            <a:spAutoFit/>
          </a:bodyPr>
          <a:lstStyle/>
          <a:p>
            <a:r>
              <a:rPr lang="en-GB" sz="900" dirty="0">
                <a:solidFill>
                  <a:schemeClr val="bg1"/>
                </a:solidFill>
              </a:rPr>
              <a:t>Photo: Brian Stetson</a:t>
            </a:r>
          </a:p>
        </p:txBody>
      </p:sp>
      <p:sp>
        <p:nvSpPr>
          <p:cNvPr id="6" name="TextBox 5"/>
          <p:cNvSpPr txBox="1"/>
          <p:nvPr/>
        </p:nvSpPr>
        <p:spPr>
          <a:xfrm>
            <a:off x="235974" y="74854"/>
            <a:ext cx="8672051"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53 countries have signed a treaty that Antarctica is a place to be used only for peace and science</a:t>
            </a:r>
          </a:p>
        </p:txBody>
      </p:sp>
    </p:spTree>
    <p:extLst>
      <p:ext uri="{BB962C8B-B14F-4D97-AF65-F5344CB8AC3E}">
        <p14:creationId xmlns:p14="http://schemas.microsoft.com/office/powerpoint/2010/main" val="221470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13" r="18196"/>
          <a:stretch/>
        </p:blipFill>
        <p:spPr>
          <a:xfrm>
            <a:off x="10613" y="1999281"/>
            <a:ext cx="9127530" cy="4326672"/>
          </a:xfrm>
          <a:prstGeom prst="rect">
            <a:avLst/>
          </a:prstGeom>
        </p:spPr>
      </p:pic>
      <p:sp>
        <p:nvSpPr>
          <p:cNvPr id="5" name="TextBox 4"/>
          <p:cNvSpPr txBox="1"/>
          <p:nvPr/>
        </p:nvSpPr>
        <p:spPr>
          <a:xfrm>
            <a:off x="6910466" y="6475751"/>
            <a:ext cx="1603947" cy="230832"/>
          </a:xfrm>
          <a:prstGeom prst="rect">
            <a:avLst/>
          </a:prstGeom>
          <a:noFill/>
        </p:spPr>
        <p:txBody>
          <a:bodyPr wrap="square" rtlCol="0">
            <a:spAutoFit/>
          </a:bodyPr>
          <a:lstStyle/>
          <a:p>
            <a:r>
              <a:rPr lang="en-GB" sz="900" dirty="0"/>
              <a:t>Photo: Defence Images</a:t>
            </a:r>
          </a:p>
        </p:txBody>
      </p:sp>
      <p:sp>
        <p:nvSpPr>
          <p:cNvPr id="6" name="TextBox 5"/>
          <p:cNvSpPr txBox="1"/>
          <p:nvPr/>
        </p:nvSpPr>
        <p:spPr>
          <a:xfrm>
            <a:off x="10613" y="-182499"/>
            <a:ext cx="9143999" cy="1938992"/>
          </a:xfrm>
          <a:prstGeom prst="rect">
            <a:avLst/>
          </a:prstGeom>
          <a:noFill/>
        </p:spPr>
        <p:txBody>
          <a:bodyPr wrap="square" rtlCol="0">
            <a:spAutoFit/>
          </a:bodyPr>
          <a:lstStyle/>
          <a:p>
            <a:pPr algn="ctr"/>
            <a:r>
              <a:rPr lang="en-GB" sz="2400" dirty="0">
                <a:latin typeface="Comic Sans MS" charset="0"/>
                <a:ea typeface="Comic Sans MS" charset="0"/>
                <a:cs typeface="Comic Sans MS" charset="0"/>
              </a:rPr>
              <a:t> </a:t>
            </a:r>
          </a:p>
          <a:p>
            <a:pPr algn="ctr"/>
            <a:r>
              <a:rPr lang="en-GB" sz="3200" dirty="0">
                <a:latin typeface="Comic Sans MS" charset="0"/>
                <a:ea typeface="Comic Sans MS" charset="0"/>
                <a:cs typeface="Comic Sans MS" charset="0"/>
              </a:rPr>
              <a:t>This Royal Navy Ice Patrol Vessel </a:t>
            </a:r>
            <a:r>
              <a:rPr lang="en-GB" sz="3200" i="1" dirty="0">
                <a:latin typeface="Comic Sans MS" charset="0"/>
                <a:ea typeface="Comic Sans MS" charset="0"/>
                <a:cs typeface="Comic Sans MS" charset="0"/>
              </a:rPr>
              <a:t>HMS Protector</a:t>
            </a:r>
            <a:r>
              <a:rPr lang="en-GB" sz="3200" dirty="0">
                <a:latin typeface="Comic Sans MS" charset="0"/>
                <a:ea typeface="Comic Sans MS" charset="0"/>
                <a:cs typeface="Comic Sans MS" charset="0"/>
              </a:rPr>
              <a:t> is carrying out inspections in accordance with the Antarctic Treaty</a:t>
            </a:r>
          </a:p>
        </p:txBody>
      </p:sp>
    </p:spTree>
    <p:extLst>
      <p:ext uri="{BB962C8B-B14F-4D97-AF65-F5344CB8AC3E}">
        <p14:creationId xmlns:p14="http://schemas.microsoft.com/office/powerpoint/2010/main" val="953751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34911" y="5530553"/>
            <a:ext cx="8716781" cy="1200329"/>
          </a:xfrm>
          <a:prstGeom prst="rect">
            <a:avLst/>
          </a:prstGeom>
          <a:noFill/>
        </p:spPr>
        <p:txBody>
          <a:bodyPr wrap="square" rtlCol="0">
            <a:spAutoFit/>
          </a:bodyPr>
          <a:lstStyle/>
          <a:p>
            <a:pPr algn="ctr"/>
            <a:r>
              <a:rPr lang="en-GB" sz="3600" dirty="0">
                <a:latin typeface="Comic Sans MS" charset="0"/>
                <a:ea typeface="Comic Sans MS" charset="0"/>
                <a:cs typeface="Comic Sans MS" charset="0"/>
              </a:rPr>
              <a:t>Antarctica is known as a polar desert as it receives very little rain or snowfall</a:t>
            </a:r>
          </a:p>
        </p:txBody>
      </p:sp>
      <p:sp>
        <p:nvSpPr>
          <p:cNvPr id="3" name="TextBox 2"/>
          <p:cNvSpPr txBox="1"/>
          <p:nvPr/>
        </p:nvSpPr>
        <p:spPr>
          <a:xfrm>
            <a:off x="7756773" y="135419"/>
            <a:ext cx="1162373" cy="230832"/>
          </a:xfrm>
          <a:prstGeom prst="rect">
            <a:avLst/>
          </a:prstGeom>
          <a:noFill/>
        </p:spPr>
        <p:txBody>
          <a:bodyPr wrap="square" rtlCol="0">
            <a:spAutoFit/>
          </a:bodyPr>
          <a:lstStyle/>
          <a:p>
            <a:r>
              <a:rPr lang="en-GB" sz="900" dirty="0"/>
              <a:t>Photo: US Embassy</a:t>
            </a:r>
          </a:p>
        </p:txBody>
      </p:sp>
    </p:spTree>
    <p:extLst>
      <p:ext uri="{BB962C8B-B14F-4D97-AF65-F5344CB8AC3E}">
        <p14:creationId xmlns:p14="http://schemas.microsoft.com/office/powerpoint/2010/main" val="185830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6995"/>
          <a:stretch/>
        </p:blipFill>
        <p:spPr>
          <a:xfrm>
            <a:off x="0" y="1851285"/>
            <a:ext cx="9144000" cy="5006715"/>
          </a:xfrm>
          <a:prstGeom prst="rect">
            <a:avLst/>
          </a:prstGeom>
        </p:spPr>
      </p:pic>
      <p:sp>
        <p:nvSpPr>
          <p:cNvPr id="5" name="TextBox 4"/>
          <p:cNvSpPr txBox="1"/>
          <p:nvPr/>
        </p:nvSpPr>
        <p:spPr>
          <a:xfrm>
            <a:off x="7600013" y="6430781"/>
            <a:ext cx="1543987" cy="230832"/>
          </a:xfrm>
          <a:prstGeom prst="rect">
            <a:avLst/>
          </a:prstGeom>
          <a:noFill/>
        </p:spPr>
        <p:txBody>
          <a:bodyPr wrap="square" rtlCol="0">
            <a:spAutoFit/>
          </a:bodyPr>
          <a:lstStyle/>
          <a:p>
            <a:r>
              <a:rPr lang="en-GB" sz="900" dirty="0">
                <a:solidFill>
                  <a:schemeClr val="bg1"/>
                </a:solidFill>
              </a:rPr>
              <a:t>Photo: lin padgham</a:t>
            </a:r>
          </a:p>
        </p:txBody>
      </p:sp>
      <p:sp>
        <p:nvSpPr>
          <p:cNvPr id="6" name="TextBox 5"/>
          <p:cNvSpPr txBox="1"/>
          <p:nvPr/>
        </p:nvSpPr>
        <p:spPr>
          <a:xfrm>
            <a:off x="387458" y="164892"/>
            <a:ext cx="8291593" cy="1477328"/>
          </a:xfrm>
          <a:prstGeom prst="rect">
            <a:avLst/>
          </a:prstGeom>
          <a:noFill/>
        </p:spPr>
        <p:txBody>
          <a:bodyPr wrap="square" rtlCol="0">
            <a:spAutoFit/>
          </a:bodyPr>
          <a:lstStyle/>
          <a:p>
            <a:pPr algn="ctr"/>
            <a:r>
              <a:rPr lang="en-GB" sz="3000" dirty="0">
                <a:latin typeface="Comic Sans MS" charset="0"/>
                <a:ea typeface="Comic Sans MS" charset="0"/>
                <a:cs typeface="Comic Sans MS" charset="0"/>
              </a:rPr>
              <a:t>Much of the coastline of Antarctica is fringed by ice shelves.  The Ross Ice Shelf covers an area greater than the British Isles</a:t>
            </a:r>
          </a:p>
        </p:txBody>
      </p:sp>
    </p:spTree>
    <p:extLst>
      <p:ext uri="{BB962C8B-B14F-4D97-AF65-F5344CB8AC3E}">
        <p14:creationId xmlns:p14="http://schemas.microsoft.com/office/powerpoint/2010/main" val="1227843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565"/>
          <a:stretch/>
        </p:blipFill>
        <p:spPr>
          <a:xfrm>
            <a:off x="0" y="1088338"/>
            <a:ext cx="9144000" cy="5769662"/>
          </a:xfrm>
          <a:prstGeom prst="rect">
            <a:avLst/>
          </a:prstGeom>
        </p:spPr>
      </p:pic>
      <p:sp>
        <p:nvSpPr>
          <p:cNvPr id="5" name="TextBox 4"/>
          <p:cNvSpPr txBox="1"/>
          <p:nvPr/>
        </p:nvSpPr>
        <p:spPr>
          <a:xfrm>
            <a:off x="867905" y="44971"/>
            <a:ext cx="7253207" cy="1015663"/>
          </a:xfrm>
          <a:prstGeom prst="rect">
            <a:avLst/>
          </a:prstGeom>
          <a:noFill/>
        </p:spPr>
        <p:txBody>
          <a:bodyPr wrap="square" rtlCol="0">
            <a:spAutoFit/>
          </a:bodyPr>
          <a:lstStyle/>
          <a:p>
            <a:pPr algn="ctr"/>
            <a:r>
              <a:rPr lang="en-GB" sz="3000" dirty="0">
                <a:latin typeface="Comic Sans MS" charset="0"/>
                <a:ea typeface="Comic Sans MS" charset="0"/>
                <a:cs typeface="Comic Sans MS" charset="0"/>
              </a:rPr>
              <a:t>The Transantarctic mountain range has several peaks above 4000 metres</a:t>
            </a:r>
          </a:p>
        </p:txBody>
      </p:sp>
      <p:sp>
        <p:nvSpPr>
          <p:cNvPr id="6" name="TextBox 5"/>
          <p:cNvSpPr txBox="1"/>
          <p:nvPr/>
        </p:nvSpPr>
        <p:spPr>
          <a:xfrm>
            <a:off x="7510072" y="6370820"/>
            <a:ext cx="1214203" cy="230832"/>
          </a:xfrm>
          <a:prstGeom prst="rect">
            <a:avLst/>
          </a:prstGeom>
          <a:noFill/>
        </p:spPr>
        <p:txBody>
          <a:bodyPr wrap="square" rtlCol="0">
            <a:spAutoFit/>
          </a:bodyPr>
          <a:lstStyle/>
          <a:p>
            <a:r>
              <a:rPr lang="en-GB" sz="900" dirty="0">
                <a:solidFill>
                  <a:schemeClr val="bg1"/>
                </a:solidFill>
              </a:rPr>
              <a:t>Photo~: Stuart Rankin</a:t>
            </a:r>
          </a:p>
        </p:txBody>
      </p:sp>
    </p:spTree>
    <p:extLst>
      <p:ext uri="{BB962C8B-B14F-4D97-AF65-F5344CB8AC3E}">
        <p14:creationId xmlns:p14="http://schemas.microsoft.com/office/powerpoint/2010/main" val="188940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6291385"/>
            <a:ext cx="3106615" cy="307777"/>
          </a:xfrm>
          <a:prstGeom prst="rect">
            <a:avLst/>
          </a:prstGeom>
          <a:noFill/>
        </p:spPr>
        <p:txBody>
          <a:bodyPr wrap="square" rtlCol="0">
            <a:spAutoFit/>
          </a:bodyPr>
          <a:lstStyle/>
          <a:p>
            <a:pPr algn="ctr"/>
            <a:r>
              <a:rPr lang="en-US" sz="1400" dirty="0"/>
              <a:t>Registered charity number 1153740</a:t>
            </a:r>
          </a:p>
        </p:txBody>
      </p:sp>
      <p:sp>
        <p:nvSpPr>
          <p:cNvPr id="3" name="TextBox 2"/>
          <p:cNvSpPr txBox="1"/>
          <p:nvPr/>
        </p:nvSpPr>
        <p:spPr>
          <a:xfrm>
            <a:off x="0" y="4167727"/>
            <a:ext cx="8889169" cy="2123658"/>
          </a:xfrm>
          <a:prstGeom prst="rect">
            <a:avLst/>
          </a:prstGeom>
          <a:noFill/>
        </p:spPr>
        <p:txBody>
          <a:bodyPr wrap="square" rtlCol="0">
            <a:spAutoFit/>
          </a:bodyPr>
          <a:lstStyle/>
          <a:p>
            <a:pPr algn="ctr"/>
            <a:r>
              <a:rPr lang="en-GB" sz="6600" dirty="0">
                <a:latin typeface="Comic Sans MS" charset="0"/>
                <a:ea typeface="Comic Sans MS" charset="0"/>
                <a:cs typeface="Comic Sans MS" charset="0"/>
              </a:rPr>
              <a:t>COLD AREAS:</a:t>
            </a:r>
          </a:p>
          <a:p>
            <a:pPr algn="ctr"/>
            <a:r>
              <a:rPr lang="en-GB" sz="6600" dirty="0">
                <a:latin typeface="Comic Sans MS" charset="0"/>
                <a:ea typeface="Comic Sans MS" charset="0"/>
                <a:cs typeface="Comic Sans MS" charset="0"/>
              </a:rPr>
              <a:t> THE ANTARCTIC</a:t>
            </a:r>
          </a:p>
        </p:txBody>
      </p:sp>
      <p:pic>
        <p:nvPicPr>
          <p:cNvPr id="6" name="Picture 5" descr="A green text on a black background&#10;&#10;Description automatically generated">
            <a:extLst>
              <a:ext uri="{FF2B5EF4-FFF2-40B4-BE49-F238E27FC236}">
                <a16:creationId xmlns:a16="http://schemas.microsoft.com/office/drawing/2014/main" id="{CFF42255-9A50-5BDC-6A90-15AD95591BC5}"/>
              </a:ext>
            </a:extLst>
          </p:cNvPr>
          <p:cNvPicPr>
            <a:picLocks noChangeAspect="1"/>
          </p:cNvPicPr>
          <p:nvPr/>
        </p:nvPicPr>
        <p:blipFill>
          <a:blip r:embed="rId2"/>
          <a:stretch>
            <a:fillRect/>
          </a:stretch>
        </p:blipFill>
        <p:spPr>
          <a:xfrm>
            <a:off x="685800" y="1577340"/>
            <a:ext cx="7772400" cy="1851660"/>
          </a:xfrm>
          <a:prstGeom prst="rect">
            <a:avLst/>
          </a:prstGeom>
        </p:spPr>
      </p:pic>
    </p:spTree>
    <p:extLst>
      <p:ext uri="{BB962C8B-B14F-4D97-AF65-F5344CB8AC3E}">
        <p14:creationId xmlns:p14="http://schemas.microsoft.com/office/powerpoint/2010/main" val="146062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9008"/>
          <a:stretch/>
        </p:blipFill>
        <p:spPr>
          <a:xfrm>
            <a:off x="0" y="0"/>
            <a:ext cx="9144001" cy="5554413"/>
          </a:xfrm>
        </p:spPr>
      </p:pic>
      <p:sp>
        <p:nvSpPr>
          <p:cNvPr id="5" name="TextBox 4"/>
          <p:cNvSpPr txBox="1"/>
          <p:nvPr/>
        </p:nvSpPr>
        <p:spPr>
          <a:xfrm>
            <a:off x="4595" y="159222"/>
            <a:ext cx="1032387" cy="230832"/>
          </a:xfrm>
          <a:prstGeom prst="rect">
            <a:avLst/>
          </a:prstGeom>
          <a:noFill/>
        </p:spPr>
        <p:txBody>
          <a:bodyPr wrap="square" rtlCol="0">
            <a:spAutoFit/>
          </a:bodyPr>
          <a:lstStyle/>
          <a:p>
            <a:r>
              <a:rPr lang="en-GB" sz="900" dirty="0">
                <a:solidFill>
                  <a:schemeClr val="bg1"/>
                </a:solidFill>
              </a:rPr>
              <a:t>Photo: Eli Duke</a:t>
            </a:r>
          </a:p>
        </p:txBody>
      </p:sp>
      <p:sp>
        <p:nvSpPr>
          <p:cNvPr id="6" name="TextBox 5"/>
          <p:cNvSpPr txBox="1"/>
          <p:nvPr/>
        </p:nvSpPr>
        <p:spPr>
          <a:xfrm>
            <a:off x="457200" y="5644353"/>
            <a:ext cx="8214852" cy="1077218"/>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Mount Erebus in Antarctica is the most southerly active volcano in the world</a:t>
            </a:r>
          </a:p>
        </p:txBody>
      </p:sp>
    </p:spTree>
    <p:extLst>
      <p:ext uri="{BB962C8B-B14F-4D97-AF65-F5344CB8AC3E}">
        <p14:creationId xmlns:p14="http://schemas.microsoft.com/office/powerpoint/2010/main" val="238631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691"/>
          <a:stretch/>
        </p:blipFill>
        <p:spPr>
          <a:xfrm>
            <a:off x="0" y="1106129"/>
            <a:ext cx="9144000" cy="5751871"/>
          </a:xfrm>
          <a:prstGeom prst="rect">
            <a:avLst/>
          </a:prstGeom>
        </p:spPr>
      </p:pic>
      <p:sp>
        <p:nvSpPr>
          <p:cNvPr id="5" name="TextBox 4"/>
          <p:cNvSpPr txBox="1"/>
          <p:nvPr/>
        </p:nvSpPr>
        <p:spPr>
          <a:xfrm>
            <a:off x="7108723" y="6474542"/>
            <a:ext cx="1297858" cy="230832"/>
          </a:xfrm>
          <a:prstGeom prst="rect">
            <a:avLst/>
          </a:prstGeom>
          <a:noFill/>
        </p:spPr>
        <p:txBody>
          <a:bodyPr wrap="square" rtlCol="0">
            <a:spAutoFit/>
          </a:bodyPr>
          <a:lstStyle/>
          <a:p>
            <a:r>
              <a:rPr lang="en-GB" sz="900" dirty="0"/>
              <a:t>Photo: Gilad Rom</a:t>
            </a:r>
          </a:p>
        </p:txBody>
      </p:sp>
      <p:sp>
        <p:nvSpPr>
          <p:cNvPr id="7" name="TextBox 6"/>
          <p:cNvSpPr txBox="1"/>
          <p:nvPr/>
        </p:nvSpPr>
        <p:spPr>
          <a:xfrm>
            <a:off x="250722" y="251690"/>
            <a:ext cx="8642555" cy="523220"/>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There is no colder, drier or windier place on Earth</a:t>
            </a:r>
          </a:p>
        </p:txBody>
      </p:sp>
    </p:spTree>
    <p:extLst>
      <p:ext uri="{BB962C8B-B14F-4D97-AF65-F5344CB8AC3E}">
        <p14:creationId xmlns:p14="http://schemas.microsoft.com/office/powerpoint/2010/main" val="1332643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2" y="134910"/>
            <a:ext cx="4981316" cy="2794207"/>
          </a:xfrm>
          <a:prstGeom prst="rect">
            <a:avLst/>
          </a:prstGeom>
        </p:spPr>
      </p:pic>
      <p:sp>
        <p:nvSpPr>
          <p:cNvPr id="3" name="TextBox 2"/>
          <p:cNvSpPr txBox="1"/>
          <p:nvPr/>
        </p:nvSpPr>
        <p:spPr>
          <a:xfrm>
            <a:off x="3371642" y="2717022"/>
            <a:ext cx="1756140" cy="215444"/>
          </a:xfrm>
          <a:prstGeom prst="rect">
            <a:avLst/>
          </a:prstGeom>
          <a:noFill/>
        </p:spPr>
        <p:txBody>
          <a:bodyPr wrap="square" rtlCol="0">
            <a:spAutoFit/>
          </a:bodyPr>
          <a:lstStyle/>
          <a:p>
            <a:r>
              <a:rPr lang="en-GB" sz="800" dirty="0"/>
              <a:t>Photo: Coffee Danube Still Life Photo</a:t>
            </a:r>
          </a:p>
        </p:txBody>
      </p:sp>
      <p:sp>
        <p:nvSpPr>
          <p:cNvPr id="5" name="TextBox 4"/>
          <p:cNvSpPr txBox="1"/>
          <p:nvPr/>
        </p:nvSpPr>
        <p:spPr>
          <a:xfrm>
            <a:off x="5490145" y="701016"/>
            <a:ext cx="3249121" cy="1661993"/>
          </a:xfrm>
          <a:prstGeom prst="rect">
            <a:avLst/>
          </a:prstGeom>
          <a:noFill/>
        </p:spPr>
        <p:txBody>
          <a:bodyPr wrap="square" rtlCol="0">
            <a:spAutoFit/>
          </a:bodyPr>
          <a:lstStyle/>
          <a:p>
            <a:r>
              <a:rPr lang="en-GB" sz="2700" dirty="0">
                <a:latin typeface="Comic Sans MS" charset="0"/>
                <a:ea typeface="Comic Sans MS" charset="0"/>
                <a:cs typeface="Comic Sans MS" charset="0"/>
              </a:rPr>
              <a:t>Your freezer at home runs at about </a:t>
            </a:r>
            <a:r>
              <a:rPr lang="en-GB" sz="2700" b="1" dirty="0">
                <a:latin typeface="Comic Sans MS" charset="0"/>
                <a:ea typeface="Comic Sans MS" charset="0"/>
                <a:cs typeface="Comic Sans MS" charset="0"/>
              </a:rPr>
              <a:t>-20ºc</a:t>
            </a:r>
          </a:p>
          <a:p>
            <a:endParaRPr lang="en-GB" dirty="0"/>
          </a:p>
        </p:txBody>
      </p:sp>
      <p:sp>
        <p:nvSpPr>
          <p:cNvPr id="6" name="TextBox 5"/>
          <p:cNvSpPr txBox="1"/>
          <p:nvPr/>
        </p:nvSpPr>
        <p:spPr>
          <a:xfrm>
            <a:off x="5490145" y="3761735"/>
            <a:ext cx="3503953" cy="2446824"/>
          </a:xfrm>
          <a:prstGeom prst="rect">
            <a:avLst/>
          </a:prstGeom>
          <a:noFill/>
        </p:spPr>
        <p:txBody>
          <a:bodyPr wrap="square" rtlCol="0">
            <a:spAutoFit/>
          </a:bodyPr>
          <a:lstStyle/>
          <a:p>
            <a:r>
              <a:rPr lang="en-GB" sz="2700" dirty="0">
                <a:latin typeface="Comic Sans MS" charset="0"/>
                <a:ea typeface="Comic Sans MS" charset="0"/>
                <a:cs typeface="Comic Sans MS" charset="0"/>
              </a:rPr>
              <a:t>On the East Antarctic Ice Sheet temperatures as low as </a:t>
            </a:r>
            <a:r>
              <a:rPr lang="en-GB" sz="2700" b="1" dirty="0">
                <a:latin typeface="Comic Sans MS" charset="0"/>
                <a:ea typeface="Comic Sans MS" charset="0"/>
                <a:cs typeface="Comic Sans MS" charset="0"/>
              </a:rPr>
              <a:t>-85ºc </a:t>
            </a:r>
            <a:r>
              <a:rPr lang="en-GB" sz="2700" dirty="0">
                <a:latin typeface="Comic Sans MS" charset="0"/>
                <a:ea typeface="Comic Sans MS" charset="0"/>
                <a:cs typeface="Comic Sans MS" charset="0"/>
              </a:rPr>
              <a:t>have been recorded </a:t>
            </a:r>
          </a:p>
          <a:p>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2" y="3430749"/>
            <a:ext cx="4981316" cy="3292339"/>
          </a:xfrm>
          <a:prstGeom prst="rect">
            <a:avLst/>
          </a:prstGeom>
        </p:spPr>
      </p:pic>
      <p:sp>
        <p:nvSpPr>
          <p:cNvPr id="8" name="TextBox 7"/>
          <p:cNvSpPr txBox="1"/>
          <p:nvPr/>
        </p:nvSpPr>
        <p:spPr>
          <a:xfrm>
            <a:off x="4249712" y="6500946"/>
            <a:ext cx="1124262" cy="215444"/>
          </a:xfrm>
          <a:prstGeom prst="rect">
            <a:avLst/>
          </a:prstGeom>
          <a:noFill/>
        </p:spPr>
        <p:txBody>
          <a:bodyPr wrap="square" rtlCol="0">
            <a:spAutoFit/>
          </a:bodyPr>
          <a:lstStyle/>
          <a:p>
            <a:r>
              <a:rPr lang="en-GB" sz="800" dirty="0"/>
              <a:t>Photo: euphro</a:t>
            </a:r>
          </a:p>
        </p:txBody>
      </p:sp>
    </p:spTree>
    <p:extLst>
      <p:ext uri="{BB962C8B-B14F-4D97-AF65-F5344CB8AC3E}">
        <p14:creationId xmlns:p14="http://schemas.microsoft.com/office/powerpoint/2010/main" val="77003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532"/>
          <a:stretch/>
        </p:blipFill>
        <p:spPr>
          <a:xfrm>
            <a:off x="0" y="1099279"/>
            <a:ext cx="9144000" cy="5758721"/>
          </a:xfrm>
          <a:prstGeom prst="rect">
            <a:avLst/>
          </a:prstGeom>
        </p:spPr>
      </p:pic>
      <p:sp>
        <p:nvSpPr>
          <p:cNvPr id="8" name="TextBox 7"/>
          <p:cNvSpPr txBox="1"/>
          <p:nvPr/>
        </p:nvSpPr>
        <p:spPr>
          <a:xfrm>
            <a:off x="269823" y="6445770"/>
            <a:ext cx="1319134" cy="230832"/>
          </a:xfrm>
          <a:prstGeom prst="rect">
            <a:avLst/>
          </a:prstGeom>
          <a:noFill/>
        </p:spPr>
        <p:txBody>
          <a:bodyPr wrap="square" rtlCol="0">
            <a:spAutoFit/>
          </a:bodyPr>
          <a:lstStyle/>
          <a:p>
            <a:r>
              <a:rPr lang="en-GB" sz="900" dirty="0"/>
              <a:t>Photo: Stuart Rankin</a:t>
            </a:r>
          </a:p>
        </p:txBody>
      </p:sp>
      <p:sp>
        <p:nvSpPr>
          <p:cNvPr id="9" name="TextBox 8"/>
          <p:cNvSpPr txBox="1"/>
          <p:nvPr/>
        </p:nvSpPr>
        <p:spPr>
          <a:xfrm>
            <a:off x="511444" y="91973"/>
            <a:ext cx="8105614" cy="1384995"/>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The coldest temperature ever recorded on Earth was in Antarctica - minus 89.2ºc</a:t>
            </a:r>
          </a:p>
          <a:p>
            <a:pPr algn="ct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701978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435121" y="6505731"/>
            <a:ext cx="1394086" cy="230832"/>
          </a:xfrm>
          <a:prstGeom prst="rect">
            <a:avLst/>
          </a:prstGeom>
          <a:noFill/>
        </p:spPr>
        <p:txBody>
          <a:bodyPr wrap="square" rtlCol="0">
            <a:spAutoFit/>
          </a:bodyPr>
          <a:lstStyle/>
          <a:p>
            <a:r>
              <a:rPr lang="en-GB" sz="900" dirty="0">
                <a:solidFill>
                  <a:schemeClr val="bg1"/>
                </a:solidFill>
              </a:rPr>
              <a:t>Photo: Bryan Kiechle</a:t>
            </a:r>
          </a:p>
        </p:txBody>
      </p:sp>
      <p:sp>
        <p:nvSpPr>
          <p:cNvPr id="6" name="TextBox 5"/>
          <p:cNvSpPr txBox="1"/>
          <p:nvPr/>
        </p:nvSpPr>
        <p:spPr>
          <a:xfrm>
            <a:off x="2443397" y="209862"/>
            <a:ext cx="6445770" cy="1107996"/>
          </a:xfrm>
          <a:prstGeom prst="rect">
            <a:avLst/>
          </a:prstGeom>
          <a:noFill/>
        </p:spPr>
        <p:txBody>
          <a:bodyPr wrap="square" rtlCol="0">
            <a:spAutoFit/>
          </a:bodyPr>
          <a:lstStyle/>
          <a:p>
            <a:pPr algn="ctr"/>
            <a:r>
              <a:rPr lang="en-US" sz="3300" b="1" dirty="0">
                <a:solidFill>
                  <a:schemeClr val="bg1"/>
                </a:solidFill>
                <a:latin typeface="Comic Sans MS" charset="0"/>
                <a:ea typeface="Comic Sans MS" charset="0"/>
                <a:cs typeface="Comic Sans MS" charset="0"/>
              </a:rPr>
              <a:t>Winds in some parts of Antarctica can reach 200 mph</a:t>
            </a:r>
            <a:endParaRPr lang="en-GB" sz="33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827666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8008375" y="6459794"/>
            <a:ext cx="1356851" cy="230832"/>
          </a:xfrm>
          <a:prstGeom prst="rect">
            <a:avLst/>
          </a:prstGeom>
          <a:noFill/>
        </p:spPr>
        <p:txBody>
          <a:bodyPr wrap="square" rtlCol="0">
            <a:spAutoFit/>
          </a:bodyPr>
          <a:lstStyle/>
          <a:p>
            <a:r>
              <a:rPr lang="en-GB" sz="900" dirty="0"/>
              <a:t>Photo: NASA ICE</a:t>
            </a:r>
          </a:p>
        </p:txBody>
      </p:sp>
      <p:sp>
        <p:nvSpPr>
          <p:cNvPr id="6" name="TextBox 5"/>
          <p:cNvSpPr txBox="1"/>
          <p:nvPr/>
        </p:nvSpPr>
        <p:spPr>
          <a:xfrm>
            <a:off x="134911" y="221227"/>
            <a:ext cx="8844198" cy="2062103"/>
          </a:xfrm>
          <a:prstGeom prst="rect">
            <a:avLst/>
          </a:prstGeom>
          <a:noFill/>
        </p:spPr>
        <p:txBody>
          <a:bodyPr wrap="square" rtlCol="0">
            <a:spAutoFit/>
          </a:bodyPr>
          <a:lstStyle/>
          <a:p>
            <a:pPr algn="ctr"/>
            <a:r>
              <a:rPr lang="en-US" sz="3200" dirty="0">
                <a:solidFill>
                  <a:schemeClr val="bg1"/>
                </a:solidFill>
                <a:latin typeface="Comic Sans MS" charset="0"/>
                <a:ea typeface="Comic Sans MS" charset="0"/>
                <a:cs typeface="Comic Sans MS" charset="0"/>
              </a:rPr>
              <a:t>In September, the sun rises at the South Pole and then doesn’t set again until March!  It becomes the Land of the Midnight Sun</a:t>
            </a:r>
            <a:br>
              <a:rPr lang="en-US" sz="3200" dirty="0">
                <a:solidFill>
                  <a:schemeClr val="bg1"/>
                </a:solidFill>
                <a:latin typeface="Comic Sans MS" charset="0"/>
                <a:ea typeface="Comic Sans MS" charset="0"/>
                <a:cs typeface="Comic Sans MS" charset="0"/>
              </a:rPr>
            </a:br>
            <a:endParaRPr lang="en-GB" sz="3200"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1842894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064" b="6528"/>
          <a:stretch/>
        </p:blipFill>
        <p:spPr>
          <a:xfrm>
            <a:off x="0" y="1283109"/>
            <a:ext cx="9144000" cy="5574891"/>
          </a:xfrm>
        </p:spPr>
      </p:pic>
      <p:sp>
        <p:nvSpPr>
          <p:cNvPr id="5" name="TextBox 4"/>
          <p:cNvSpPr txBox="1"/>
          <p:nvPr/>
        </p:nvSpPr>
        <p:spPr>
          <a:xfrm>
            <a:off x="7654413" y="6459794"/>
            <a:ext cx="1489587" cy="230832"/>
          </a:xfrm>
          <a:prstGeom prst="rect">
            <a:avLst/>
          </a:prstGeom>
          <a:noFill/>
        </p:spPr>
        <p:txBody>
          <a:bodyPr wrap="square" rtlCol="0">
            <a:spAutoFit/>
          </a:bodyPr>
          <a:lstStyle/>
          <a:p>
            <a:r>
              <a:rPr lang="en-GB" sz="900" dirty="0">
                <a:solidFill>
                  <a:schemeClr val="bg1"/>
                </a:solidFill>
              </a:rPr>
              <a:t>Photo: Margo Nordquist</a:t>
            </a:r>
          </a:p>
        </p:txBody>
      </p:sp>
      <p:sp>
        <p:nvSpPr>
          <p:cNvPr id="7" name="TextBox 6"/>
          <p:cNvSpPr txBox="1"/>
          <p:nvPr/>
        </p:nvSpPr>
        <p:spPr>
          <a:xfrm>
            <a:off x="374754" y="87524"/>
            <a:ext cx="8334531" cy="1077218"/>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At the South Pole there are several months of complete darkness in the winter</a:t>
            </a:r>
          </a:p>
        </p:txBody>
      </p:sp>
    </p:spTree>
    <p:extLst>
      <p:ext uri="{BB962C8B-B14F-4D97-AF65-F5344CB8AC3E}">
        <p14:creationId xmlns:p14="http://schemas.microsoft.com/office/powerpoint/2010/main" val="1627812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609"/>
          <a:stretch/>
        </p:blipFill>
        <p:spPr>
          <a:xfrm>
            <a:off x="0" y="1390093"/>
            <a:ext cx="9144000" cy="5467907"/>
          </a:xfrm>
          <a:prstGeom prst="rect">
            <a:avLst/>
          </a:prstGeom>
        </p:spPr>
      </p:pic>
      <p:sp>
        <p:nvSpPr>
          <p:cNvPr id="5" name="TextBox 4"/>
          <p:cNvSpPr txBox="1"/>
          <p:nvPr/>
        </p:nvSpPr>
        <p:spPr>
          <a:xfrm>
            <a:off x="8008374" y="6491466"/>
            <a:ext cx="1135626" cy="230832"/>
          </a:xfrm>
          <a:prstGeom prst="rect">
            <a:avLst/>
          </a:prstGeom>
          <a:noFill/>
        </p:spPr>
        <p:txBody>
          <a:bodyPr wrap="square" rtlCol="0">
            <a:spAutoFit/>
          </a:bodyPr>
          <a:lstStyle/>
          <a:p>
            <a:r>
              <a:rPr lang="en-GB" sz="900" dirty="0"/>
              <a:t>Photo: Tim Ellis</a:t>
            </a:r>
          </a:p>
        </p:txBody>
      </p:sp>
      <p:sp>
        <p:nvSpPr>
          <p:cNvPr id="6" name="TextBox 5"/>
          <p:cNvSpPr txBox="1"/>
          <p:nvPr/>
        </p:nvSpPr>
        <p:spPr>
          <a:xfrm>
            <a:off x="170481" y="176981"/>
            <a:ext cx="8823617"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Many scientists and support staff come to Antarctica and stay at one of the research stations </a:t>
            </a:r>
          </a:p>
        </p:txBody>
      </p:sp>
    </p:spTree>
    <p:extLst>
      <p:ext uri="{BB962C8B-B14F-4D97-AF65-F5344CB8AC3E}">
        <p14:creationId xmlns:p14="http://schemas.microsoft.com/office/powerpoint/2010/main" val="376195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4232" cy="6858000"/>
          </a:xfrm>
          <a:prstGeom prst="rect">
            <a:avLst/>
          </a:prstGeom>
        </p:spPr>
      </p:pic>
      <p:sp>
        <p:nvSpPr>
          <p:cNvPr id="5" name="TextBox 4"/>
          <p:cNvSpPr txBox="1"/>
          <p:nvPr/>
        </p:nvSpPr>
        <p:spPr>
          <a:xfrm>
            <a:off x="239843" y="6400800"/>
            <a:ext cx="1094282" cy="230832"/>
          </a:xfrm>
          <a:prstGeom prst="rect">
            <a:avLst/>
          </a:prstGeom>
          <a:noFill/>
        </p:spPr>
        <p:txBody>
          <a:bodyPr wrap="square" rtlCol="0">
            <a:spAutoFit/>
          </a:bodyPr>
          <a:lstStyle/>
          <a:p>
            <a:r>
              <a:rPr lang="en-GB" sz="900" dirty="0">
                <a:solidFill>
                  <a:schemeClr val="bg1"/>
                </a:solidFill>
              </a:rPr>
              <a:t>Photo: Eli Duke</a:t>
            </a:r>
          </a:p>
        </p:txBody>
      </p:sp>
      <p:sp>
        <p:nvSpPr>
          <p:cNvPr id="6" name="TextBox 5"/>
          <p:cNvSpPr txBox="1"/>
          <p:nvPr/>
        </p:nvSpPr>
        <p:spPr>
          <a:xfrm>
            <a:off x="5066675" y="524656"/>
            <a:ext cx="3822492" cy="2492990"/>
          </a:xfrm>
          <a:prstGeom prst="rect">
            <a:avLst/>
          </a:prstGeom>
          <a:noFill/>
        </p:spPr>
        <p:txBody>
          <a:bodyPr wrap="square" rtlCol="0">
            <a:spAutoFit/>
          </a:bodyPr>
          <a:lstStyle/>
          <a:p>
            <a:r>
              <a:rPr lang="en-GB" sz="2600" dirty="0">
                <a:latin typeface="Comic Sans MS" charset="0"/>
                <a:ea typeface="Comic Sans MS" charset="0"/>
                <a:cs typeface="Comic Sans MS" charset="0"/>
              </a:rPr>
              <a:t>People working in Antarctica wear protective clothing to help them cope with the bitter cold and biting wind. </a:t>
            </a:r>
            <a:endParaRPr lang="en-GB" dirty="0"/>
          </a:p>
        </p:txBody>
      </p:sp>
    </p:spTree>
    <p:extLst>
      <p:ext uri="{BB962C8B-B14F-4D97-AF65-F5344CB8AC3E}">
        <p14:creationId xmlns:p14="http://schemas.microsoft.com/office/powerpoint/2010/main" val="828432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020" b="32571"/>
          <a:stretch/>
        </p:blipFill>
        <p:spPr>
          <a:xfrm>
            <a:off x="0" y="1337499"/>
            <a:ext cx="9143998" cy="4975131"/>
          </a:xfrm>
          <a:prstGeom prst="rect">
            <a:avLst/>
          </a:prstGeom>
        </p:spPr>
      </p:pic>
      <p:sp>
        <p:nvSpPr>
          <p:cNvPr id="5" name="TextBox 4"/>
          <p:cNvSpPr txBox="1"/>
          <p:nvPr/>
        </p:nvSpPr>
        <p:spPr>
          <a:xfrm>
            <a:off x="7390150" y="6462532"/>
            <a:ext cx="1469037" cy="230832"/>
          </a:xfrm>
          <a:prstGeom prst="rect">
            <a:avLst/>
          </a:prstGeom>
          <a:noFill/>
        </p:spPr>
        <p:txBody>
          <a:bodyPr wrap="square" rtlCol="0">
            <a:spAutoFit/>
          </a:bodyPr>
          <a:lstStyle/>
          <a:p>
            <a:r>
              <a:rPr lang="en-GB" sz="900" dirty="0"/>
              <a:t>Photo: Ben Murphy Online</a:t>
            </a:r>
          </a:p>
        </p:txBody>
      </p:sp>
      <p:sp>
        <p:nvSpPr>
          <p:cNvPr id="6" name="TextBox 5"/>
          <p:cNvSpPr txBox="1"/>
          <p:nvPr/>
        </p:nvSpPr>
        <p:spPr>
          <a:xfrm>
            <a:off x="0" y="299803"/>
            <a:ext cx="9143999" cy="1384995"/>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Antarctica can be a very dangerous place. There are many risks such as frost bite (below), dehydration, hypothermia, snow blindness and sunburn</a:t>
            </a:r>
          </a:p>
        </p:txBody>
      </p:sp>
    </p:spTree>
    <p:extLst>
      <p:ext uri="{BB962C8B-B14F-4D97-AF65-F5344CB8AC3E}">
        <p14:creationId xmlns:p14="http://schemas.microsoft.com/office/powerpoint/2010/main" val="74839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379"/>
            <a:ext cx="8229600" cy="1143000"/>
          </a:xfrm>
        </p:spPr>
        <p:txBody>
          <a:bodyPr>
            <a:normAutofit fontScale="90000"/>
          </a:bodyPr>
          <a:lstStyle/>
          <a:p>
            <a:r>
              <a:rPr lang="en-GB" dirty="0">
                <a:latin typeface="Comic Sans MS" charset="0"/>
                <a:ea typeface="Comic Sans MS" charset="0"/>
                <a:cs typeface="Comic Sans MS" charset="0"/>
              </a:rPr>
              <a:t>1. WHERE ARE THE HOT AND COLD AREAS?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78" y="1782183"/>
            <a:ext cx="8775289" cy="4168263"/>
          </a:xfrm>
        </p:spPr>
      </p:pic>
      <p:sp>
        <p:nvSpPr>
          <p:cNvPr id="5" name="TextBox 4"/>
          <p:cNvSpPr txBox="1"/>
          <p:nvPr/>
        </p:nvSpPr>
        <p:spPr>
          <a:xfrm>
            <a:off x="7225259" y="6488668"/>
            <a:ext cx="1918741" cy="230832"/>
          </a:xfrm>
          <a:prstGeom prst="rect">
            <a:avLst/>
          </a:prstGeom>
          <a:noFill/>
        </p:spPr>
        <p:txBody>
          <a:bodyPr wrap="square" rtlCol="0">
            <a:spAutoFit/>
          </a:bodyPr>
          <a:lstStyle/>
          <a:p>
            <a:r>
              <a:rPr lang="en-GB" sz="900" dirty="0"/>
              <a:t>Image: NASA’s Earth Observatory</a:t>
            </a:r>
          </a:p>
        </p:txBody>
      </p:sp>
    </p:spTree>
    <p:extLst>
      <p:ext uri="{BB962C8B-B14F-4D97-AF65-F5344CB8AC3E}">
        <p14:creationId xmlns:p14="http://schemas.microsoft.com/office/powerpoint/2010/main" val="202026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5" y="214906"/>
            <a:ext cx="8790039" cy="1143000"/>
          </a:xfrm>
        </p:spPr>
        <p:txBody>
          <a:bodyPr>
            <a:normAutofit/>
          </a:bodyPr>
          <a:lstStyle/>
          <a:p>
            <a:r>
              <a:rPr lang="en-GB" sz="2800" dirty="0">
                <a:latin typeface="Comic Sans MS" charset="0"/>
                <a:ea typeface="Comic Sans MS" charset="0"/>
                <a:cs typeface="Comic Sans MS" charset="0"/>
              </a:rPr>
              <a:t>Around 40,000 tourists visit Antarctica each year.  Most come on cruise ships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66287"/>
            <a:ext cx="9201857" cy="5391713"/>
          </a:xfrm>
        </p:spPr>
      </p:pic>
      <p:sp>
        <p:nvSpPr>
          <p:cNvPr id="5" name="TextBox 4"/>
          <p:cNvSpPr txBox="1"/>
          <p:nvPr/>
        </p:nvSpPr>
        <p:spPr>
          <a:xfrm>
            <a:off x="457200" y="6518787"/>
            <a:ext cx="1371600" cy="230832"/>
          </a:xfrm>
          <a:prstGeom prst="rect">
            <a:avLst/>
          </a:prstGeom>
          <a:noFill/>
        </p:spPr>
        <p:txBody>
          <a:bodyPr wrap="square" rtlCol="0">
            <a:spAutoFit/>
          </a:bodyPr>
          <a:lstStyle/>
          <a:p>
            <a:r>
              <a:rPr lang="en-GB" sz="900" dirty="0"/>
              <a:t>Photo: Gilad Rom</a:t>
            </a:r>
          </a:p>
        </p:txBody>
      </p:sp>
    </p:spTree>
    <p:extLst>
      <p:ext uri="{BB962C8B-B14F-4D97-AF65-F5344CB8AC3E}">
        <p14:creationId xmlns:p14="http://schemas.microsoft.com/office/powerpoint/2010/main" val="529121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793"/>
          <a:stretch/>
        </p:blipFill>
        <p:spPr>
          <a:xfrm>
            <a:off x="0" y="1956394"/>
            <a:ext cx="9144000" cy="4514594"/>
          </a:xfrm>
          <a:prstGeom prst="rect">
            <a:avLst/>
          </a:prstGeom>
        </p:spPr>
      </p:pic>
      <p:sp>
        <p:nvSpPr>
          <p:cNvPr id="5" name="TextBox 4"/>
          <p:cNvSpPr txBox="1"/>
          <p:nvPr/>
        </p:nvSpPr>
        <p:spPr>
          <a:xfrm>
            <a:off x="7831394" y="6240156"/>
            <a:ext cx="1415845" cy="230832"/>
          </a:xfrm>
          <a:prstGeom prst="rect">
            <a:avLst/>
          </a:prstGeom>
          <a:noFill/>
        </p:spPr>
        <p:txBody>
          <a:bodyPr wrap="square" rtlCol="0">
            <a:spAutoFit/>
          </a:bodyPr>
          <a:lstStyle/>
          <a:p>
            <a:r>
              <a:rPr lang="en-GB" sz="900" dirty="0">
                <a:solidFill>
                  <a:schemeClr val="bg1"/>
                </a:solidFill>
              </a:rPr>
              <a:t>Photo: Johann Perry</a:t>
            </a:r>
          </a:p>
        </p:txBody>
      </p:sp>
      <p:sp>
        <p:nvSpPr>
          <p:cNvPr id="6" name="TextBox 5"/>
          <p:cNvSpPr txBox="1"/>
          <p:nvPr/>
        </p:nvSpPr>
        <p:spPr>
          <a:xfrm>
            <a:off x="232475" y="267108"/>
            <a:ext cx="8632556" cy="1384995"/>
          </a:xfrm>
          <a:prstGeom prst="rect">
            <a:avLst/>
          </a:prstGeom>
          <a:noFill/>
        </p:spPr>
        <p:txBody>
          <a:bodyPr wrap="square" rtlCol="0">
            <a:spAutoFit/>
          </a:bodyPr>
          <a:lstStyle/>
          <a:p>
            <a:pPr algn="ctr"/>
            <a:r>
              <a:rPr lang="en-GB" sz="2700" dirty="0">
                <a:latin typeface="Comic Sans MS" charset="0"/>
                <a:ea typeface="Comic Sans MS" charset="0"/>
                <a:cs typeface="Comic Sans MS" charset="0"/>
              </a:rPr>
              <a:t>No trees or shrubs grow on Antarctica. But there are about 350 species of lichens, mosses and algae that are specially adapted to the low temperatures</a:t>
            </a:r>
          </a:p>
        </p:txBody>
      </p:sp>
    </p:spTree>
    <p:extLst>
      <p:ext uri="{BB962C8B-B14F-4D97-AF65-F5344CB8AC3E}">
        <p14:creationId xmlns:p14="http://schemas.microsoft.com/office/powerpoint/2010/main" val="658070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44"/>
          <a:stretch/>
        </p:blipFill>
        <p:spPr>
          <a:xfrm>
            <a:off x="0" y="0"/>
            <a:ext cx="9144000" cy="6925172"/>
          </a:xfrm>
        </p:spPr>
      </p:pic>
      <p:sp>
        <p:nvSpPr>
          <p:cNvPr id="5" name="TextBox 4"/>
          <p:cNvSpPr txBox="1"/>
          <p:nvPr/>
        </p:nvSpPr>
        <p:spPr>
          <a:xfrm>
            <a:off x="7180289" y="6355830"/>
            <a:ext cx="1506511" cy="230832"/>
          </a:xfrm>
          <a:prstGeom prst="rect">
            <a:avLst/>
          </a:prstGeom>
          <a:noFill/>
        </p:spPr>
        <p:txBody>
          <a:bodyPr wrap="square" rtlCol="0">
            <a:spAutoFit/>
          </a:bodyPr>
          <a:lstStyle/>
          <a:p>
            <a:r>
              <a:rPr lang="en-GB" sz="900" dirty="0">
                <a:solidFill>
                  <a:schemeClr val="bg1"/>
                </a:solidFill>
              </a:rPr>
              <a:t>Photo: University of Exeter</a:t>
            </a:r>
          </a:p>
        </p:txBody>
      </p:sp>
      <p:sp>
        <p:nvSpPr>
          <p:cNvPr id="6" name="TextBox 5"/>
          <p:cNvSpPr txBox="1"/>
          <p:nvPr/>
        </p:nvSpPr>
        <p:spPr>
          <a:xfrm>
            <a:off x="164891" y="274638"/>
            <a:ext cx="8874177" cy="1384995"/>
          </a:xfrm>
          <a:prstGeom prst="rect">
            <a:avLst/>
          </a:prstGeom>
          <a:noFill/>
        </p:spPr>
        <p:txBody>
          <a:bodyPr wrap="square" rtlCol="0">
            <a:spAutoFit/>
          </a:bodyPr>
          <a:lstStyle/>
          <a:p>
            <a:pPr algn="ctr"/>
            <a:r>
              <a:rPr lang="en-GB" sz="2800" b="1" dirty="0">
                <a:solidFill>
                  <a:schemeClr val="bg1"/>
                </a:solidFill>
                <a:latin typeface="Comic Sans MS" charset="0"/>
                <a:ea typeface="Comic Sans MS" charset="0"/>
                <a:cs typeface="Comic Sans MS" charset="0"/>
              </a:rPr>
              <a:t>On the Antarctic Peninsula, summer brings just enough warmth and water to enable a few plants, mainly mosses, to grow on ice free surfaces.  </a:t>
            </a:r>
          </a:p>
        </p:txBody>
      </p:sp>
    </p:spTree>
    <p:extLst>
      <p:ext uri="{BB962C8B-B14F-4D97-AF65-F5344CB8AC3E}">
        <p14:creationId xmlns:p14="http://schemas.microsoft.com/office/powerpoint/2010/main" val="813234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217"/>
          <a:stretch/>
        </p:blipFill>
        <p:spPr>
          <a:xfrm>
            <a:off x="0" y="1199213"/>
            <a:ext cx="9144000" cy="5658787"/>
          </a:xfrm>
          <a:prstGeom prst="rect">
            <a:avLst/>
          </a:prstGeom>
        </p:spPr>
      </p:pic>
      <p:sp>
        <p:nvSpPr>
          <p:cNvPr id="5" name="TextBox 4"/>
          <p:cNvSpPr txBox="1"/>
          <p:nvPr/>
        </p:nvSpPr>
        <p:spPr>
          <a:xfrm>
            <a:off x="7704943" y="6610662"/>
            <a:ext cx="1154243" cy="230832"/>
          </a:xfrm>
          <a:prstGeom prst="rect">
            <a:avLst/>
          </a:prstGeom>
          <a:noFill/>
        </p:spPr>
        <p:txBody>
          <a:bodyPr wrap="square" rtlCol="0">
            <a:spAutoFit/>
          </a:bodyPr>
          <a:lstStyle/>
          <a:p>
            <a:r>
              <a:rPr lang="en-GB" sz="900" dirty="0">
                <a:solidFill>
                  <a:schemeClr val="bg1"/>
                </a:solidFill>
              </a:rPr>
              <a:t>Photo: Liam Quinn</a:t>
            </a:r>
          </a:p>
        </p:txBody>
      </p:sp>
      <p:sp>
        <p:nvSpPr>
          <p:cNvPr id="7" name="TextBox 6"/>
          <p:cNvSpPr txBox="1"/>
          <p:nvPr/>
        </p:nvSpPr>
        <p:spPr>
          <a:xfrm>
            <a:off x="449705" y="77025"/>
            <a:ext cx="8244589" cy="1077218"/>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The oceans surrounding Antarctica support masses of the world’s sea life. </a:t>
            </a:r>
            <a:r>
              <a:rPr lang="en-US" dirty="0"/>
              <a:t> </a:t>
            </a:r>
            <a:endParaRPr lang="en-GB" dirty="0"/>
          </a:p>
        </p:txBody>
      </p:sp>
    </p:spTree>
    <p:extLst>
      <p:ext uri="{BB962C8B-B14F-4D97-AF65-F5344CB8AC3E}">
        <p14:creationId xmlns:p14="http://schemas.microsoft.com/office/powerpoint/2010/main" val="1427302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337" r="9361" b="10809"/>
          <a:stretch/>
        </p:blipFill>
        <p:spPr>
          <a:xfrm>
            <a:off x="-1" y="0"/>
            <a:ext cx="9144001" cy="6845418"/>
          </a:xfrm>
          <a:prstGeom prst="rect">
            <a:avLst/>
          </a:prstGeom>
        </p:spPr>
      </p:pic>
      <p:sp>
        <p:nvSpPr>
          <p:cNvPr id="4" name="Rectangle 3"/>
          <p:cNvSpPr/>
          <p:nvPr/>
        </p:nvSpPr>
        <p:spPr>
          <a:xfrm>
            <a:off x="1" y="142008"/>
            <a:ext cx="9144000" cy="1785104"/>
          </a:xfrm>
          <a:prstGeom prst="rect">
            <a:avLst/>
          </a:prstGeom>
        </p:spPr>
        <p:txBody>
          <a:bodyPr wrap="square">
            <a:spAutoFit/>
          </a:bodyPr>
          <a:lstStyle/>
          <a:p>
            <a:pPr algn="ctr"/>
            <a:r>
              <a:rPr lang="en-US" sz="3700" dirty="0">
                <a:latin typeface="Comic Sans MS" charset="0"/>
              </a:rPr>
              <a:t>3. HOW ARE ANIMALS ADAPTED TO THE ANTARCTIC ENVIRONMENT?</a:t>
            </a:r>
            <a:endParaRPr lang="en-US" sz="3700" dirty="0"/>
          </a:p>
          <a:p>
            <a:br>
              <a:rPr lang="en-US" dirty="0"/>
            </a:br>
            <a:endParaRPr lang="en-GB" dirty="0"/>
          </a:p>
        </p:txBody>
      </p:sp>
      <p:sp>
        <p:nvSpPr>
          <p:cNvPr id="7" name="TextBox 6"/>
          <p:cNvSpPr txBox="1"/>
          <p:nvPr/>
        </p:nvSpPr>
        <p:spPr>
          <a:xfrm>
            <a:off x="7704944" y="6460761"/>
            <a:ext cx="1933731" cy="230832"/>
          </a:xfrm>
          <a:prstGeom prst="rect">
            <a:avLst/>
          </a:prstGeom>
          <a:noFill/>
        </p:spPr>
        <p:txBody>
          <a:bodyPr wrap="square" rtlCol="0">
            <a:spAutoFit/>
          </a:bodyPr>
          <a:lstStyle/>
          <a:p>
            <a:r>
              <a:rPr lang="en-GB" sz="900" dirty="0"/>
              <a:t>Photo: Reeve Jolliffe</a:t>
            </a:r>
          </a:p>
        </p:txBody>
      </p:sp>
    </p:spTree>
    <p:extLst>
      <p:ext uri="{BB962C8B-B14F-4D97-AF65-F5344CB8AC3E}">
        <p14:creationId xmlns:p14="http://schemas.microsoft.com/office/powerpoint/2010/main" val="1446790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17"/>
            <a:ext cx="4876308" cy="6875817"/>
          </a:xfrm>
          <a:prstGeom prst="rect">
            <a:avLst/>
          </a:prstGeom>
        </p:spPr>
      </p:pic>
      <p:sp>
        <p:nvSpPr>
          <p:cNvPr id="5" name="TextBox 4"/>
          <p:cNvSpPr txBox="1"/>
          <p:nvPr/>
        </p:nvSpPr>
        <p:spPr>
          <a:xfrm>
            <a:off x="2138515" y="6474542"/>
            <a:ext cx="1563329" cy="230832"/>
          </a:xfrm>
          <a:prstGeom prst="rect">
            <a:avLst/>
          </a:prstGeom>
          <a:noFill/>
        </p:spPr>
        <p:txBody>
          <a:bodyPr wrap="square" rtlCol="0">
            <a:spAutoFit/>
          </a:bodyPr>
          <a:lstStyle/>
          <a:p>
            <a:r>
              <a:rPr lang="en-GB" sz="900" dirty="0"/>
              <a:t>Photo: Christopher Michel</a:t>
            </a:r>
          </a:p>
        </p:txBody>
      </p:sp>
      <p:sp>
        <p:nvSpPr>
          <p:cNvPr id="6" name="TextBox 5"/>
          <p:cNvSpPr txBox="1"/>
          <p:nvPr/>
        </p:nvSpPr>
        <p:spPr>
          <a:xfrm>
            <a:off x="5176684" y="280219"/>
            <a:ext cx="3805084" cy="4093428"/>
          </a:xfrm>
          <a:prstGeom prst="rect">
            <a:avLst/>
          </a:prstGeom>
          <a:noFill/>
        </p:spPr>
        <p:txBody>
          <a:bodyPr wrap="square" rtlCol="0">
            <a:spAutoFit/>
          </a:bodyPr>
          <a:lstStyle/>
          <a:p>
            <a:r>
              <a:rPr lang="en-US" sz="2600" dirty="0">
                <a:latin typeface="Comic Sans MS" charset="0"/>
                <a:ea typeface="Comic Sans MS" charset="0"/>
                <a:cs typeface="Comic Sans MS" charset="0"/>
              </a:rPr>
              <a:t>Although penguins have wings and feathers, they cannot fly.  </a:t>
            </a:r>
          </a:p>
          <a:p>
            <a:endParaRPr lang="en-US" sz="2600" dirty="0">
              <a:latin typeface="Comic Sans MS" charset="0"/>
              <a:ea typeface="Comic Sans MS" charset="0"/>
              <a:cs typeface="Comic Sans MS" charset="0"/>
            </a:endParaRPr>
          </a:p>
          <a:p>
            <a:r>
              <a:rPr lang="en-US" sz="2600" dirty="0">
                <a:latin typeface="Comic Sans MS" charset="0"/>
                <a:ea typeface="Comic Sans MS" charset="0"/>
                <a:cs typeface="Comic Sans MS" charset="0"/>
              </a:rPr>
              <a:t>Instead they have evolved into the most efficient swimmers and divers of all birds.</a:t>
            </a:r>
          </a:p>
          <a:p>
            <a:br>
              <a:rPr lang="en-US" sz="2600" dirty="0">
                <a:latin typeface="Comic Sans MS" charset="0"/>
                <a:ea typeface="Comic Sans MS" charset="0"/>
                <a:cs typeface="Comic Sans MS" charset="0"/>
              </a:rPr>
            </a:b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657523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r="1451"/>
          <a:stretch/>
        </p:blipFill>
        <p:spPr>
          <a:xfrm rot="16200000">
            <a:off x="-1110264" y="1110265"/>
            <a:ext cx="6858000" cy="4637471"/>
          </a:xfrm>
        </p:spPr>
      </p:pic>
      <p:sp>
        <p:nvSpPr>
          <p:cNvPr id="7" name="TextBox 6"/>
          <p:cNvSpPr txBox="1"/>
          <p:nvPr/>
        </p:nvSpPr>
        <p:spPr>
          <a:xfrm>
            <a:off x="0" y="6479458"/>
            <a:ext cx="973393" cy="230832"/>
          </a:xfrm>
          <a:prstGeom prst="rect">
            <a:avLst/>
          </a:prstGeom>
          <a:noFill/>
        </p:spPr>
        <p:txBody>
          <a:bodyPr wrap="square" rtlCol="0">
            <a:spAutoFit/>
          </a:bodyPr>
          <a:lstStyle/>
          <a:p>
            <a:r>
              <a:rPr lang="en-GB" sz="900" dirty="0"/>
              <a:t>Photo: Tak</a:t>
            </a:r>
          </a:p>
        </p:txBody>
      </p:sp>
      <p:sp>
        <p:nvSpPr>
          <p:cNvPr id="2" name="TextBox 1"/>
          <p:cNvSpPr txBox="1"/>
          <p:nvPr/>
        </p:nvSpPr>
        <p:spPr>
          <a:xfrm>
            <a:off x="4866968" y="176981"/>
            <a:ext cx="4055806" cy="3108543"/>
          </a:xfrm>
          <a:prstGeom prst="rect">
            <a:avLst/>
          </a:prstGeom>
          <a:noFill/>
        </p:spPr>
        <p:txBody>
          <a:bodyPr wrap="square" rtlCol="0">
            <a:spAutoFit/>
          </a:bodyPr>
          <a:lstStyle/>
          <a:p>
            <a:r>
              <a:rPr lang="en-US" sz="2800" dirty="0">
                <a:latin typeface="Comic Sans MS" charset="0"/>
                <a:ea typeface="Comic Sans MS" charset="0"/>
                <a:cs typeface="Comic Sans MS" charset="0"/>
              </a:rPr>
              <a:t>Penguins waddle! This is a very efficient way of walking as the swaying motion results in an 80% energy saving compared to a more static walk.  </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43877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968"/>
          <a:stretch/>
        </p:blipFill>
        <p:spPr>
          <a:xfrm>
            <a:off x="0" y="1539297"/>
            <a:ext cx="9144000" cy="5414152"/>
          </a:xfrm>
        </p:spPr>
      </p:pic>
      <p:sp>
        <p:nvSpPr>
          <p:cNvPr id="5" name="TextBox 4"/>
          <p:cNvSpPr txBox="1"/>
          <p:nvPr/>
        </p:nvSpPr>
        <p:spPr>
          <a:xfrm>
            <a:off x="7919884" y="6627168"/>
            <a:ext cx="1533832" cy="230832"/>
          </a:xfrm>
          <a:prstGeom prst="rect">
            <a:avLst/>
          </a:prstGeom>
          <a:noFill/>
        </p:spPr>
        <p:txBody>
          <a:bodyPr wrap="square" rtlCol="0">
            <a:spAutoFit/>
          </a:bodyPr>
          <a:lstStyle/>
          <a:p>
            <a:r>
              <a:rPr lang="en-GB" sz="900" dirty="0"/>
              <a:t>Photo: Ian Duffy</a:t>
            </a:r>
          </a:p>
        </p:txBody>
      </p:sp>
      <p:sp>
        <p:nvSpPr>
          <p:cNvPr id="6" name="TextBox 5"/>
          <p:cNvSpPr txBox="1"/>
          <p:nvPr/>
        </p:nvSpPr>
        <p:spPr>
          <a:xfrm>
            <a:off x="0" y="192938"/>
            <a:ext cx="9144000" cy="1200329"/>
          </a:xfrm>
          <a:prstGeom prst="rect">
            <a:avLst/>
          </a:prstGeom>
          <a:noFill/>
        </p:spPr>
        <p:txBody>
          <a:bodyPr wrap="square" rtlCol="0">
            <a:spAutoFit/>
          </a:bodyPr>
          <a:lstStyle/>
          <a:p>
            <a:pPr algn="ctr"/>
            <a:r>
              <a:rPr lang="en-US" sz="2400" dirty="0">
                <a:latin typeface="Comic Sans MS" charset="0"/>
                <a:ea typeface="Comic Sans MS" charset="0"/>
                <a:cs typeface="Comic Sans MS" charset="0"/>
              </a:rPr>
              <a:t>Penguins move quickly and efficiently by ‘tobogganing’ on slippery ice or snowy surfaces to save energy on long journeys - they lie on their fronts and push themselves with their feet!  </a:t>
            </a:r>
            <a:endParaRPr lang="en-GB" sz="2600" dirty="0">
              <a:latin typeface="Comic Sans MS" charset="0"/>
              <a:ea typeface="Comic Sans MS" charset="0"/>
              <a:cs typeface="Comic Sans MS" charset="0"/>
            </a:endParaRPr>
          </a:p>
        </p:txBody>
      </p:sp>
    </p:spTree>
    <p:extLst>
      <p:ext uri="{BB962C8B-B14F-4D97-AF65-F5344CB8AC3E}">
        <p14:creationId xmlns:p14="http://schemas.microsoft.com/office/powerpoint/2010/main" val="86220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7" y="14603"/>
            <a:ext cx="8893278" cy="1143000"/>
          </a:xfrm>
        </p:spPr>
        <p:txBody>
          <a:bodyPr>
            <a:normAutofit/>
          </a:bodyPr>
          <a:lstStyle/>
          <a:p>
            <a:r>
              <a:rPr lang="en-GB" sz="3200" dirty="0">
                <a:latin typeface="Comic Sans MS" charset="0"/>
                <a:ea typeface="Comic Sans MS" charset="0"/>
                <a:cs typeface="Comic Sans MS" charset="0"/>
              </a:rPr>
              <a:t>Penguins have strong claws for gripping onto slippery ice when they come out of the sea</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6758"/>
          <a:stretch/>
        </p:blipFill>
        <p:spPr>
          <a:xfrm>
            <a:off x="-29951" y="1157603"/>
            <a:ext cx="9173951" cy="5700397"/>
          </a:xfrm>
        </p:spPr>
      </p:pic>
      <p:sp>
        <p:nvSpPr>
          <p:cNvPr id="5" name="TextBox 4"/>
          <p:cNvSpPr txBox="1"/>
          <p:nvPr/>
        </p:nvSpPr>
        <p:spPr>
          <a:xfrm>
            <a:off x="7826477" y="6213987"/>
            <a:ext cx="1066800" cy="230832"/>
          </a:xfrm>
          <a:prstGeom prst="rect">
            <a:avLst/>
          </a:prstGeom>
          <a:noFill/>
        </p:spPr>
        <p:txBody>
          <a:bodyPr wrap="square" rtlCol="0">
            <a:spAutoFit/>
          </a:bodyPr>
          <a:lstStyle/>
          <a:p>
            <a:r>
              <a:rPr lang="en-GB" sz="900" dirty="0">
                <a:solidFill>
                  <a:schemeClr val="bg1"/>
                </a:solidFill>
              </a:rPr>
              <a:t>Photo: Tak</a:t>
            </a:r>
          </a:p>
        </p:txBody>
      </p:sp>
    </p:spTree>
    <p:extLst>
      <p:ext uri="{BB962C8B-B14F-4D97-AF65-F5344CB8AC3E}">
        <p14:creationId xmlns:p14="http://schemas.microsoft.com/office/powerpoint/2010/main" val="19771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284"/>
          <a:stretch/>
        </p:blipFill>
        <p:spPr>
          <a:xfrm>
            <a:off x="0" y="1268360"/>
            <a:ext cx="9144000" cy="5589639"/>
          </a:xfrm>
          <a:prstGeom prst="rect">
            <a:avLst/>
          </a:prstGeom>
        </p:spPr>
      </p:pic>
      <p:sp>
        <p:nvSpPr>
          <p:cNvPr id="5" name="TextBox 4"/>
          <p:cNvSpPr txBox="1"/>
          <p:nvPr/>
        </p:nvSpPr>
        <p:spPr>
          <a:xfrm>
            <a:off x="7521677" y="6430297"/>
            <a:ext cx="1253613" cy="230832"/>
          </a:xfrm>
          <a:prstGeom prst="rect">
            <a:avLst/>
          </a:prstGeom>
          <a:noFill/>
        </p:spPr>
        <p:txBody>
          <a:bodyPr wrap="square" rtlCol="0">
            <a:spAutoFit/>
          </a:bodyPr>
          <a:lstStyle/>
          <a:p>
            <a:r>
              <a:rPr lang="en-GB" sz="900" dirty="0">
                <a:solidFill>
                  <a:schemeClr val="bg1"/>
                </a:solidFill>
              </a:rPr>
              <a:t>Photo: Brian Gratwicke</a:t>
            </a:r>
          </a:p>
        </p:txBody>
      </p:sp>
      <p:sp>
        <p:nvSpPr>
          <p:cNvPr id="6" name="TextBox 5"/>
          <p:cNvSpPr txBox="1"/>
          <p:nvPr/>
        </p:nvSpPr>
        <p:spPr>
          <a:xfrm>
            <a:off x="0" y="147483"/>
            <a:ext cx="9144000" cy="1508105"/>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Penguin rookeries can be huge with up to a million nesting pairs and can be smelt from a long way away!</a:t>
            </a:r>
          </a:p>
          <a:p>
            <a:pPr algn="ctr"/>
            <a:br>
              <a:rPr lang="en-US" dirty="0"/>
            </a:br>
            <a:endParaRPr lang="en-GB" dirty="0"/>
          </a:p>
        </p:txBody>
      </p:sp>
    </p:spTree>
    <p:extLst>
      <p:ext uri="{BB962C8B-B14F-4D97-AF65-F5344CB8AC3E}">
        <p14:creationId xmlns:p14="http://schemas.microsoft.com/office/powerpoint/2010/main" val="1942696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a:latin typeface="Comic Sans MS" charset="0"/>
                <a:ea typeface="Comic Sans MS" charset="0"/>
                <a:cs typeface="Comic Sans MS" charset="0"/>
              </a:rPr>
              <a:t>Comparing Hot and Cold Areas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43000"/>
            <a:ext cx="3860800" cy="25635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949700"/>
            <a:ext cx="3883166" cy="25908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460" b="1496"/>
          <a:stretch/>
        </p:blipFill>
        <p:spPr>
          <a:xfrm>
            <a:off x="5060950" y="1143000"/>
            <a:ext cx="3778250" cy="256357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0"/>
          <a:stretch/>
        </p:blipFill>
        <p:spPr>
          <a:xfrm>
            <a:off x="5060950" y="3949700"/>
            <a:ext cx="3778250" cy="2603500"/>
          </a:xfrm>
          <a:prstGeom prst="rect">
            <a:avLst/>
          </a:prstGeom>
        </p:spPr>
      </p:pic>
      <p:sp>
        <p:nvSpPr>
          <p:cNvPr id="8" name="TextBox 7"/>
          <p:cNvSpPr txBox="1"/>
          <p:nvPr/>
        </p:nvSpPr>
        <p:spPr>
          <a:xfrm>
            <a:off x="7607300" y="6261100"/>
            <a:ext cx="939800" cy="215444"/>
          </a:xfrm>
          <a:prstGeom prst="rect">
            <a:avLst/>
          </a:prstGeom>
          <a:noFill/>
        </p:spPr>
        <p:txBody>
          <a:bodyPr wrap="square" rtlCol="0">
            <a:spAutoFit/>
          </a:bodyPr>
          <a:lstStyle/>
          <a:p>
            <a:r>
              <a:rPr lang="en-GB" sz="800" dirty="0"/>
              <a:t>Photo: Robbie</a:t>
            </a:r>
          </a:p>
        </p:txBody>
      </p:sp>
      <p:sp>
        <p:nvSpPr>
          <p:cNvPr id="9" name="TextBox 8"/>
          <p:cNvSpPr txBox="1"/>
          <p:nvPr/>
        </p:nvSpPr>
        <p:spPr>
          <a:xfrm>
            <a:off x="5207000" y="3390900"/>
            <a:ext cx="1054100" cy="215444"/>
          </a:xfrm>
          <a:prstGeom prst="rect">
            <a:avLst/>
          </a:prstGeom>
          <a:noFill/>
        </p:spPr>
        <p:txBody>
          <a:bodyPr wrap="square" rtlCol="0">
            <a:spAutoFit/>
          </a:bodyPr>
          <a:lstStyle/>
          <a:p>
            <a:r>
              <a:rPr lang="en-GB" sz="800" dirty="0"/>
              <a:t>Photo: Dave Price</a:t>
            </a:r>
          </a:p>
        </p:txBody>
      </p:sp>
      <p:sp>
        <p:nvSpPr>
          <p:cNvPr id="10" name="TextBox 9"/>
          <p:cNvSpPr txBox="1"/>
          <p:nvPr/>
        </p:nvSpPr>
        <p:spPr>
          <a:xfrm>
            <a:off x="3213100" y="6261100"/>
            <a:ext cx="1257300" cy="215444"/>
          </a:xfrm>
          <a:prstGeom prst="rect">
            <a:avLst/>
          </a:prstGeom>
          <a:noFill/>
        </p:spPr>
        <p:txBody>
          <a:bodyPr wrap="square" rtlCol="0">
            <a:spAutoFit/>
          </a:bodyPr>
          <a:lstStyle/>
          <a:p>
            <a:r>
              <a:rPr lang="en-GB" sz="800" dirty="0"/>
              <a:t>Photo: Markus Trienke</a:t>
            </a:r>
          </a:p>
        </p:txBody>
      </p:sp>
      <p:sp>
        <p:nvSpPr>
          <p:cNvPr id="11" name="TextBox 10"/>
          <p:cNvSpPr txBox="1"/>
          <p:nvPr/>
        </p:nvSpPr>
        <p:spPr>
          <a:xfrm>
            <a:off x="800100" y="3390900"/>
            <a:ext cx="927100" cy="215444"/>
          </a:xfrm>
          <a:prstGeom prst="rect">
            <a:avLst/>
          </a:prstGeom>
          <a:noFill/>
        </p:spPr>
        <p:txBody>
          <a:bodyPr wrap="square" rtlCol="0">
            <a:spAutoFit/>
          </a:bodyPr>
          <a:lstStyle/>
          <a:p>
            <a:r>
              <a:rPr lang="en-GB" sz="800" dirty="0">
                <a:solidFill>
                  <a:schemeClr val="bg1"/>
                </a:solidFill>
              </a:rPr>
              <a:t>Photo: Victor</a:t>
            </a:r>
          </a:p>
        </p:txBody>
      </p:sp>
    </p:spTree>
    <p:extLst>
      <p:ext uri="{BB962C8B-B14F-4D97-AF65-F5344CB8AC3E}">
        <p14:creationId xmlns:p14="http://schemas.microsoft.com/office/powerpoint/2010/main" val="707710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04" b="13880"/>
          <a:stretch/>
        </p:blipFill>
        <p:spPr>
          <a:xfrm>
            <a:off x="0" y="1116767"/>
            <a:ext cx="9144000" cy="5741233"/>
          </a:xfrm>
          <a:prstGeom prst="rect">
            <a:avLst/>
          </a:prstGeom>
        </p:spPr>
      </p:pic>
      <p:sp>
        <p:nvSpPr>
          <p:cNvPr id="5" name="TextBox 4"/>
          <p:cNvSpPr txBox="1"/>
          <p:nvPr/>
        </p:nvSpPr>
        <p:spPr>
          <a:xfrm>
            <a:off x="7644984" y="6385810"/>
            <a:ext cx="1499016" cy="230832"/>
          </a:xfrm>
          <a:prstGeom prst="rect">
            <a:avLst/>
          </a:prstGeom>
          <a:noFill/>
        </p:spPr>
        <p:txBody>
          <a:bodyPr wrap="square" rtlCol="0">
            <a:spAutoFit/>
          </a:bodyPr>
          <a:lstStyle/>
          <a:p>
            <a:r>
              <a:rPr lang="en-GB" sz="900" dirty="0">
                <a:solidFill>
                  <a:schemeClr val="bg1"/>
                </a:solidFill>
              </a:rPr>
              <a:t>Photo: David Stanley</a:t>
            </a:r>
          </a:p>
        </p:txBody>
      </p:sp>
      <p:sp>
        <p:nvSpPr>
          <p:cNvPr id="6" name="TextBox 5"/>
          <p:cNvSpPr txBox="1"/>
          <p:nvPr/>
        </p:nvSpPr>
        <p:spPr>
          <a:xfrm>
            <a:off x="217357" y="239842"/>
            <a:ext cx="8709286" cy="523220"/>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King penguin chicks huddling together for warmth</a:t>
            </a:r>
          </a:p>
        </p:txBody>
      </p:sp>
    </p:spTree>
    <p:extLst>
      <p:ext uri="{BB962C8B-B14F-4D97-AF65-F5344CB8AC3E}">
        <p14:creationId xmlns:p14="http://schemas.microsoft.com/office/powerpoint/2010/main" val="51099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012" b="5820"/>
          <a:stretch/>
        </p:blipFill>
        <p:spPr>
          <a:xfrm>
            <a:off x="0" y="1678898"/>
            <a:ext cx="9144000" cy="5179102"/>
          </a:xfrm>
        </p:spPr>
      </p:pic>
      <p:sp>
        <p:nvSpPr>
          <p:cNvPr id="5" name="TextBox 4"/>
          <p:cNvSpPr txBox="1"/>
          <p:nvPr/>
        </p:nvSpPr>
        <p:spPr>
          <a:xfrm>
            <a:off x="7270955" y="6297561"/>
            <a:ext cx="1622322" cy="230832"/>
          </a:xfrm>
          <a:prstGeom prst="rect">
            <a:avLst/>
          </a:prstGeom>
          <a:noFill/>
        </p:spPr>
        <p:txBody>
          <a:bodyPr wrap="square" rtlCol="0">
            <a:spAutoFit/>
          </a:bodyPr>
          <a:lstStyle/>
          <a:p>
            <a:r>
              <a:rPr lang="en-GB" sz="900" dirty="0"/>
              <a:t>Photo: Christopher Michel</a:t>
            </a:r>
          </a:p>
        </p:txBody>
      </p:sp>
      <p:sp>
        <p:nvSpPr>
          <p:cNvPr id="6" name="TextBox 5"/>
          <p:cNvSpPr txBox="1"/>
          <p:nvPr/>
        </p:nvSpPr>
        <p:spPr>
          <a:xfrm>
            <a:off x="132735" y="193664"/>
            <a:ext cx="8878530" cy="1384995"/>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Emperor penguins can dive to a depth of 550 metres and hold their breath for up to 22 minutes so can reach food resources other birds cannot</a:t>
            </a:r>
          </a:p>
        </p:txBody>
      </p:sp>
    </p:spTree>
    <p:extLst>
      <p:ext uri="{BB962C8B-B14F-4D97-AF65-F5344CB8AC3E}">
        <p14:creationId xmlns:p14="http://schemas.microsoft.com/office/powerpoint/2010/main" val="553613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62" r="63592"/>
          <a:stretch/>
        </p:blipFill>
        <p:spPr>
          <a:xfrm>
            <a:off x="3242428" y="1367119"/>
            <a:ext cx="2632200" cy="4198496"/>
          </a:xfrm>
          <a:prstGeom prst="rect">
            <a:avLst/>
          </a:prstGeom>
        </p:spPr>
      </p:pic>
      <p:sp>
        <p:nvSpPr>
          <p:cNvPr id="5" name="TextBox 4"/>
          <p:cNvSpPr txBox="1"/>
          <p:nvPr/>
        </p:nvSpPr>
        <p:spPr>
          <a:xfrm>
            <a:off x="0" y="235414"/>
            <a:ext cx="9144000" cy="646331"/>
          </a:xfrm>
          <a:prstGeom prst="rect">
            <a:avLst/>
          </a:prstGeom>
          <a:noFill/>
        </p:spPr>
        <p:txBody>
          <a:bodyPr wrap="square" rtlCol="0">
            <a:spAutoFit/>
          </a:bodyPr>
          <a:lstStyle/>
          <a:p>
            <a:pPr algn="ctr"/>
            <a:r>
              <a:rPr lang="en-GB" sz="3600" dirty="0">
                <a:latin typeface="Comic Sans MS" charset="0"/>
                <a:ea typeface="Comic Sans MS" charset="0"/>
                <a:cs typeface="Comic Sans MS" charset="0"/>
              </a:rPr>
              <a:t>Emperor Penguin: Physical Adaptations</a:t>
            </a:r>
          </a:p>
        </p:txBody>
      </p:sp>
      <p:sp>
        <p:nvSpPr>
          <p:cNvPr id="6" name="TextBox 5"/>
          <p:cNvSpPr txBox="1"/>
          <p:nvPr/>
        </p:nvSpPr>
        <p:spPr>
          <a:xfrm>
            <a:off x="4718868" y="1438951"/>
            <a:ext cx="1334125" cy="215444"/>
          </a:xfrm>
          <a:prstGeom prst="rect">
            <a:avLst/>
          </a:prstGeom>
          <a:noFill/>
        </p:spPr>
        <p:txBody>
          <a:bodyPr wrap="square" rtlCol="0">
            <a:spAutoFit/>
          </a:bodyPr>
          <a:lstStyle/>
          <a:p>
            <a:r>
              <a:rPr lang="en-GB" sz="800" dirty="0"/>
              <a:t>Photo: Daoud Alahmad</a:t>
            </a:r>
          </a:p>
        </p:txBody>
      </p:sp>
      <p:sp>
        <p:nvSpPr>
          <p:cNvPr id="7" name="TextBox 6"/>
          <p:cNvSpPr txBox="1"/>
          <p:nvPr/>
        </p:nvSpPr>
        <p:spPr>
          <a:xfrm>
            <a:off x="6373674" y="1167767"/>
            <a:ext cx="2533338"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Very small bill (beak)  so less blood needed to this area and less heat lost</a:t>
            </a:r>
          </a:p>
        </p:txBody>
      </p:sp>
      <p:sp>
        <p:nvSpPr>
          <p:cNvPr id="9" name="TextBox 8"/>
          <p:cNvSpPr txBox="1"/>
          <p:nvPr/>
        </p:nvSpPr>
        <p:spPr>
          <a:xfrm>
            <a:off x="6373675" y="2570281"/>
            <a:ext cx="2533338"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Several layers of scale-like feathers protect them from icy winds and provide a waterproof coat</a:t>
            </a:r>
          </a:p>
        </p:txBody>
      </p:sp>
      <p:sp>
        <p:nvSpPr>
          <p:cNvPr id="10" name="TextBox 9"/>
          <p:cNvSpPr txBox="1"/>
          <p:nvPr/>
        </p:nvSpPr>
        <p:spPr>
          <a:xfrm>
            <a:off x="6373674" y="4288222"/>
            <a:ext cx="2533338"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Small flippers that can be held close to the body reduce surface area on land, so reduce heat loss</a:t>
            </a:r>
          </a:p>
        </p:txBody>
      </p:sp>
      <p:sp>
        <p:nvSpPr>
          <p:cNvPr id="11" name="TextBox 10"/>
          <p:cNvSpPr txBox="1"/>
          <p:nvPr/>
        </p:nvSpPr>
        <p:spPr>
          <a:xfrm>
            <a:off x="209861" y="4288222"/>
            <a:ext cx="2578309" cy="1754326"/>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Shape makes them very agile underwater.  Feet and tail act as a rudder and their stiff, strong flippers as propellers</a:t>
            </a:r>
          </a:p>
        </p:txBody>
      </p:sp>
      <p:cxnSp>
        <p:nvCxnSpPr>
          <p:cNvPr id="17" name="Straight Connector 16"/>
          <p:cNvCxnSpPr>
            <a:stCxn id="10" idx="1"/>
          </p:cNvCxnSpPr>
          <p:nvPr/>
        </p:nvCxnSpPr>
        <p:spPr>
          <a:xfrm flipH="1" flipV="1">
            <a:off x="5385930" y="4131582"/>
            <a:ext cx="987744" cy="89530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09862" y="1169233"/>
            <a:ext cx="2578308"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Large size so retain heat and can survive without feeding for long periods</a:t>
            </a:r>
          </a:p>
        </p:txBody>
      </p:sp>
      <p:sp>
        <p:nvSpPr>
          <p:cNvPr id="12" name="TextBox 11"/>
          <p:cNvSpPr txBox="1"/>
          <p:nvPr/>
        </p:nvSpPr>
        <p:spPr>
          <a:xfrm>
            <a:off x="3000888" y="5967356"/>
            <a:ext cx="5906124" cy="646331"/>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Powerful claws on feet help gain a grip on snow, ice or rock when emerging from the ocean or tobogganing</a:t>
            </a:r>
          </a:p>
        </p:txBody>
      </p:sp>
      <p:sp>
        <p:nvSpPr>
          <p:cNvPr id="14" name="TextBox 13"/>
          <p:cNvSpPr txBox="1"/>
          <p:nvPr/>
        </p:nvSpPr>
        <p:spPr>
          <a:xfrm>
            <a:off x="209861" y="2570281"/>
            <a:ext cx="2578309"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Can store large amounts of fat which insulates their bodies and provides a long-lasting energy source</a:t>
            </a:r>
          </a:p>
        </p:txBody>
      </p:sp>
      <p:cxnSp>
        <p:nvCxnSpPr>
          <p:cNvPr id="20" name="Straight Connector 19"/>
          <p:cNvCxnSpPr/>
          <p:nvPr/>
        </p:nvCxnSpPr>
        <p:spPr>
          <a:xfrm flipH="1">
            <a:off x="5186597" y="1708696"/>
            <a:ext cx="1131760" cy="17555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4" idx="3"/>
          </p:cNvCxnSpPr>
          <p:nvPr/>
        </p:nvCxnSpPr>
        <p:spPr>
          <a:xfrm>
            <a:off x="2788170" y="3308945"/>
            <a:ext cx="178383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1" idx="3"/>
          </p:cNvCxnSpPr>
          <p:nvPr/>
        </p:nvCxnSpPr>
        <p:spPr>
          <a:xfrm>
            <a:off x="2788170" y="5165385"/>
            <a:ext cx="1394086"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1" idx="3"/>
          </p:cNvCxnSpPr>
          <p:nvPr/>
        </p:nvCxnSpPr>
        <p:spPr>
          <a:xfrm flipV="1">
            <a:off x="2788170" y="4247904"/>
            <a:ext cx="964613" cy="91748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9" idx="1"/>
          </p:cNvCxnSpPr>
          <p:nvPr/>
        </p:nvCxnSpPr>
        <p:spPr>
          <a:xfrm flipH="1" flipV="1">
            <a:off x="4857482" y="2906825"/>
            <a:ext cx="1516193" cy="40212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4861943" y="5165385"/>
            <a:ext cx="1096468" cy="80197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483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548"/>
            <a:ext cx="4944673" cy="6879548"/>
          </a:xfrm>
        </p:spPr>
      </p:pic>
      <p:sp>
        <p:nvSpPr>
          <p:cNvPr id="7" name="TextBox 6"/>
          <p:cNvSpPr txBox="1"/>
          <p:nvPr/>
        </p:nvSpPr>
        <p:spPr>
          <a:xfrm>
            <a:off x="206476" y="162232"/>
            <a:ext cx="1327355" cy="230832"/>
          </a:xfrm>
          <a:prstGeom prst="rect">
            <a:avLst/>
          </a:prstGeom>
          <a:noFill/>
        </p:spPr>
        <p:txBody>
          <a:bodyPr wrap="square" rtlCol="0">
            <a:spAutoFit/>
          </a:bodyPr>
          <a:lstStyle/>
          <a:p>
            <a:r>
              <a:rPr lang="en-GB" sz="900" dirty="0">
                <a:solidFill>
                  <a:schemeClr val="bg1"/>
                </a:solidFill>
              </a:rPr>
              <a:t>Photo: Liam Quinn</a:t>
            </a:r>
          </a:p>
        </p:txBody>
      </p:sp>
      <p:sp>
        <p:nvSpPr>
          <p:cNvPr id="8" name="TextBox 7"/>
          <p:cNvSpPr txBox="1"/>
          <p:nvPr/>
        </p:nvSpPr>
        <p:spPr>
          <a:xfrm>
            <a:off x="5353665" y="393064"/>
            <a:ext cx="3475542" cy="2677656"/>
          </a:xfrm>
          <a:prstGeom prst="rect">
            <a:avLst/>
          </a:prstGeom>
          <a:noFill/>
        </p:spPr>
        <p:txBody>
          <a:bodyPr wrap="square" rtlCol="0">
            <a:spAutoFit/>
          </a:bodyPr>
          <a:lstStyle/>
          <a:p>
            <a:r>
              <a:rPr lang="en-GB" sz="2800" dirty="0">
                <a:latin typeface="Comic Sans MS" charset="0"/>
                <a:ea typeface="Comic Sans MS" charset="0"/>
                <a:cs typeface="Comic Sans MS" charset="0"/>
              </a:rPr>
              <a:t>Adélie penguins look a bit clumsy on land but they are fantastic swimmers  and can dive down to 180 metres!</a:t>
            </a:r>
          </a:p>
        </p:txBody>
      </p:sp>
    </p:spTree>
    <p:extLst>
      <p:ext uri="{BB962C8B-B14F-4D97-AF65-F5344CB8AC3E}">
        <p14:creationId xmlns:p14="http://schemas.microsoft.com/office/powerpoint/2010/main" val="1691187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506"/>
          <a:stretch/>
        </p:blipFill>
        <p:spPr>
          <a:xfrm>
            <a:off x="2865930" y="1382842"/>
            <a:ext cx="3322195" cy="3919927"/>
          </a:xfrm>
          <a:prstGeom prst="rect">
            <a:avLst/>
          </a:prstGeom>
        </p:spPr>
      </p:pic>
      <p:sp>
        <p:nvSpPr>
          <p:cNvPr id="5" name="TextBox 4"/>
          <p:cNvSpPr txBox="1"/>
          <p:nvPr/>
        </p:nvSpPr>
        <p:spPr>
          <a:xfrm>
            <a:off x="5117733" y="1455379"/>
            <a:ext cx="1229194" cy="215444"/>
          </a:xfrm>
          <a:prstGeom prst="rect">
            <a:avLst/>
          </a:prstGeom>
          <a:noFill/>
        </p:spPr>
        <p:txBody>
          <a:bodyPr wrap="square" rtlCol="0">
            <a:spAutoFit/>
          </a:bodyPr>
          <a:lstStyle/>
          <a:p>
            <a:r>
              <a:rPr lang="en-GB" sz="800" dirty="0"/>
              <a:t>Photo: David Cook</a:t>
            </a:r>
          </a:p>
        </p:txBody>
      </p:sp>
      <p:sp>
        <p:nvSpPr>
          <p:cNvPr id="2" name="TextBox 1"/>
          <p:cNvSpPr txBox="1"/>
          <p:nvPr/>
        </p:nvSpPr>
        <p:spPr>
          <a:xfrm>
            <a:off x="149902" y="224852"/>
            <a:ext cx="8754255" cy="646331"/>
          </a:xfrm>
          <a:prstGeom prst="rect">
            <a:avLst/>
          </a:prstGeom>
          <a:noFill/>
        </p:spPr>
        <p:txBody>
          <a:bodyPr wrap="square" rtlCol="0">
            <a:spAutoFit/>
          </a:bodyPr>
          <a:lstStyle/>
          <a:p>
            <a:pPr algn="ctr"/>
            <a:r>
              <a:rPr lang="en-GB" sz="3600" dirty="0">
                <a:latin typeface="Comic Sans MS" charset="0"/>
                <a:ea typeface="Comic Sans MS" charset="0"/>
                <a:cs typeface="Comic Sans MS" charset="0"/>
              </a:rPr>
              <a:t>Adélie Penguins: Physical Adaptations</a:t>
            </a:r>
          </a:p>
        </p:txBody>
      </p:sp>
      <p:sp>
        <p:nvSpPr>
          <p:cNvPr id="3" name="TextBox 2"/>
          <p:cNvSpPr txBox="1"/>
          <p:nvPr/>
        </p:nvSpPr>
        <p:spPr>
          <a:xfrm>
            <a:off x="6505730" y="1184262"/>
            <a:ext cx="2503359"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Short, densely packed &amp; overlapping feathers for insulation and a waterproof layer</a:t>
            </a:r>
          </a:p>
        </p:txBody>
      </p:sp>
      <p:sp>
        <p:nvSpPr>
          <p:cNvPr id="6" name="TextBox 5"/>
          <p:cNvSpPr txBox="1"/>
          <p:nvPr/>
        </p:nvSpPr>
        <p:spPr>
          <a:xfrm>
            <a:off x="149899" y="4702604"/>
            <a:ext cx="2368447"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Short wings shaped like paddles which allow them to swim very fast</a:t>
            </a:r>
          </a:p>
        </p:txBody>
      </p:sp>
      <p:sp>
        <p:nvSpPr>
          <p:cNvPr id="7" name="TextBox 6"/>
          <p:cNvSpPr txBox="1"/>
          <p:nvPr/>
        </p:nvSpPr>
        <p:spPr>
          <a:xfrm>
            <a:off x="2865930" y="5653524"/>
            <a:ext cx="3322195" cy="923330"/>
          </a:xfrm>
          <a:prstGeom prst="rect">
            <a:avLst/>
          </a:prstGeom>
          <a:noFill/>
          <a:ln>
            <a:solidFill>
              <a:srgbClr val="0070C0"/>
            </a:solidFill>
          </a:ln>
        </p:spPr>
        <p:txBody>
          <a:bodyPr wrap="square" rtlCol="0">
            <a:spAutoFit/>
          </a:bodyPr>
          <a:lstStyle/>
          <a:p>
            <a:pPr algn="ctr"/>
            <a:r>
              <a:rPr lang="en-GB" dirty="0">
                <a:latin typeface="Comic Sans MS" charset="0"/>
                <a:ea typeface="Comic Sans MS" charset="0"/>
                <a:cs typeface="Comic Sans MS" charset="0"/>
              </a:rPr>
              <a:t>Strong toenails help them grip the ice when thy are walking or sliding</a:t>
            </a:r>
          </a:p>
        </p:txBody>
      </p:sp>
      <p:sp>
        <p:nvSpPr>
          <p:cNvPr id="8" name="TextBox 7"/>
          <p:cNvSpPr txBox="1"/>
          <p:nvPr/>
        </p:nvSpPr>
        <p:spPr>
          <a:xfrm>
            <a:off x="149901" y="1182838"/>
            <a:ext cx="2353457"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Backward pointing barbs on the tongue to stop slippery prey escaping</a:t>
            </a:r>
          </a:p>
        </p:txBody>
      </p:sp>
      <p:sp>
        <p:nvSpPr>
          <p:cNvPr id="9" name="TextBox 8"/>
          <p:cNvSpPr txBox="1"/>
          <p:nvPr/>
        </p:nvSpPr>
        <p:spPr>
          <a:xfrm>
            <a:off x="149900" y="2804221"/>
            <a:ext cx="2353457"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Short stocky bodies &amp; small extremities – reduces body surface area and amount of heat lost</a:t>
            </a:r>
          </a:p>
        </p:txBody>
      </p:sp>
      <p:sp>
        <p:nvSpPr>
          <p:cNvPr id="10" name="TextBox 9"/>
          <p:cNvSpPr txBox="1"/>
          <p:nvPr/>
        </p:nvSpPr>
        <p:spPr>
          <a:xfrm>
            <a:off x="6505729" y="2959301"/>
            <a:ext cx="2503359"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Underneath the feathers there is also a layer of warm down close to the skin</a:t>
            </a:r>
          </a:p>
        </p:txBody>
      </p:sp>
      <p:sp>
        <p:nvSpPr>
          <p:cNvPr id="11" name="TextBox 10"/>
          <p:cNvSpPr txBox="1"/>
          <p:nvPr/>
        </p:nvSpPr>
        <p:spPr>
          <a:xfrm>
            <a:off x="6520719" y="4702603"/>
            <a:ext cx="2488369"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Thick layer of fat under the skin provides additional insulation</a:t>
            </a:r>
          </a:p>
        </p:txBody>
      </p:sp>
      <p:cxnSp>
        <p:nvCxnSpPr>
          <p:cNvPr id="13" name="Straight Connector 12"/>
          <p:cNvCxnSpPr>
            <a:stCxn id="8" idx="3"/>
          </p:cNvCxnSpPr>
          <p:nvPr/>
        </p:nvCxnSpPr>
        <p:spPr>
          <a:xfrm>
            <a:off x="2503358" y="1783003"/>
            <a:ext cx="2068642" cy="72035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6" idx="3"/>
          </p:cNvCxnSpPr>
          <p:nvPr/>
        </p:nvCxnSpPr>
        <p:spPr>
          <a:xfrm flipV="1">
            <a:off x="2518346" y="3342805"/>
            <a:ext cx="809470" cy="19599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7" idx="0"/>
          </p:cNvCxnSpPr>
          <p:nvPr/>
        </p:nvCxnSpPr>
        <p:spPr>
          <a:xfrm flipH="1" flipV="1">
            <a:off x="4377128" y="4916774"/>
            <a:ext cx="149900" cy="73675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 idx="1"/>
          </p:cNvCxnSpPr>
          <p:nvPr/>
        </p:nvCxnSpPr>
        <p:spPr>
          <a:xfrm flipH="1">
            <a:off x="4856813" y="1922926"/>
            <a:ext cx="1648917" cy="121001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1" idx="1"/>
          </p:cNvCxnSpPr>
          <p:nvPr/>
        </p:nvCxnSpPr>
        <p:spPr>
          <a:xfrm flipH="1" flipV="1">
            <a:off x="4726983" y="3998563"/>
            <a:ext cx="1793736" cy="130420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1"/>
          </p:cNvCxnSpPr>
          <p:nvPr/>
        </p:nvCxnSpPr>
        <p:spPr>
          <a:xfrm flipH="1">
            <a:off x="4856813" y="3697965"/>
            <a:ext cx="1648916" cy="613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348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9693"/>
          <a:stretch/>
        </p:blipFill>
        <p:spPr>
          <a:xfrm>
            <a:off x="-58820" y="1341619"/>
            <a:ext cx="9171695" cy="5516381"/>
          </a:xfrm>
        </p:spPr>
      </p:pic>
      <p:sp>
        <p:nvSpPr>
          <p:cNvPr id="2" name="Title 1"/>
          <p:cNvSpPr>
            <a:spLocks noGrp="1"/>
          </p:cNvSpPr>
          <p:nvPr>
            <p:ph type="title"/>
          </p:nvPr>
        </p:nvSpPr>
        <p:spPr>
          <a:xfrm>
            <a:off x="31126" y="138659"/>
            <a:ext cx="9112874" cy="1143000"/>
          </a:xfrm>
        </p:spPr>
        <p:txBody>
          <a:bodyPr>
            <a:noAutofit/>
          </a:bodyPr>
          <a:lstStyle/>
          <a:p>
            <a:r>
              <a:rPr lang="en-GB" sz="2900" dirty="0">
                <a:latin typeface="Comic Sans MS" charset="0"/>
                <a:ea typeface="Comic Sans MS" charset="0"/>
                <a:cs typeface="Comic Sans MS" charset="0"/>
              </a:rPr>
              <a:t>Killer whales travel in family groups known as ‘pods’, using echolocation to talk to each other and hunt</a:t>
            </a:r>
          </a:p>
        </p:txBody>
      </p:sp>
      <p:sp>
        <p:nvSpPr>
          <p:cNvPr id="5" name="TextBox 4"/>
          <p:cNvSpPr txBox="1"/>
          <p:nvPr/>
        </p:nvSpPr>
        <p:spPr>
          <a:xfrm>
            <a:off x="7644984" y="6520721"/>
            <a:ext cx="1633928" cy="230832"/>
          </a:xfrm>
          <a:prstGeom prst="rect">
            <a:avLst/>
          </a:prstGeom>
          <a:noFill/>
        </p:spPr>
        <p:txBody>
          <a:bodyPr wrap="square" rtlCol="0">
            <a:spAutoFit/>
          </a:bodyPr>
          <a:lstStyle/>
          <a:p>
            <a:r>
              <a:rPr lang="en-GB" sz="900" dirty="0">
                <a:solidFill>
                  <a:schemeClr val="bg1"/>
                </a:solidFill>
              </a:rPr>
              <a:t>Photo; David Trowbridge</a:t>
            </a:r>
          </a:p>
        </p:txBody>
      </p:sp>
    </p:spTree>
    <p:extLst>
      <p:ext uri="{BB962C8B-B14F-4D97-AF65-F5344CB8AC3E}">
        <p14:creationId xmlns:p14="http://schemas.microsoft.com/office/powerpoint/2010/main" val="840337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08"/>
            <a:ext cx="8229600" cy="1143000"/>
          </a:xfrm>
        </p:spPr>
        <p:txBody>
          <a:bodyPr>
            <a:normAutofit/>
          </a:bodyPr>
          <a:lstStyle/>
          <a:p>
            <a:r>
              <a:rPr lang="en-GB" sz="3600" dirty="0">
                <a:latin typeface="Comic Sans MS" charset="0"/>
                <a:ea typeface="Comic Sans MS" charset="0"/>
                <a:cs typeface="Comic Sans MS" charset="0"/>
              </a:rPr>
              <a:t>Orca Whale: Physical Adaptations</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4627" r="14560"/>
          <a:stretch/>
        </p:blipFill>
        <p:spPr>
          <a:xfrm>
            <a:off x="2743199" y="1630181"/>
            <a:ext cx="3657601" cy="4525963"/>
          </a:xfrm>
        </p:spPr>
      </p:pic>
      <p:sp>
        <p:nvSpPr>
          <p:cNvPr id="7" name="TextBox 6"/>
          <p:cNvSpPr txBox="1"/>
          <p:nvPr/>
        </p:nvSpPr>
        <p:spPr>
          <a:xfrm>
            <a:off x="254833" y="5232814"/>
            <a:ext cx="2218544" cy="923330"/>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Can swim very fast (up to 30mph) to catch prey</a:t>
            </a:r>
          </a:p>
        </p:txBody>
      </p:sp>
      <p:sp>
        <p:nvSpPr>
          <p:cNvPr id="8" name="TextBox 7"/>
          <p:cNvSpPr txBox="1"/>
          <p:nvPr/>
        </p:nvSpPr>
        <p:spPr>
          <a:xfrm>
            <a:off x="254833" y="3177787"/>
            <a:ext cx="2218544"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Easily glide through water with use of dorsal and pectoral flippers</a:t>
            </a:r>
          </a:p>
        </p:txBody>
      </p:sp>
      <p:sp>
        <p:nvSpPr>
          <p:cNvPr id="9" name="TextBox 8"/>
          <p:cNvSpPr txBox="1"/>
          <p:nvPr/>
        </p:nvSpPr>
        <p:spPr>
          <a:xfrm>
            <a:off x="254833" y="1660638"/>
            <a:ext cx="2218544" cy="923330"/>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Thick layer of blubber (fat) for warmth</a:t>
            </a:r>
          </a:p>
        </p:txBody>
      </p:sp>
      <p:sp>
        <p:nvSpPr>
          <p:cNvPr id="10" name="TextBox 9"/>
          <p:cNvSpPr txBox="1"/>
          <p:nvPr/>
        </p:nvSpPr>
        <p:spPr>
          <a:xfrm>
            <a:off x="6730582" y="1648150"/>
            <a:ext cx="2143594" cy="923330"/>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Sharp teeth to rip apart and chew prey</a:t>
            </a:r>
          </a:p>
        </p:txBody>
      </p:sp>
      <p:sp>
        <p:nvSpPr>
          <p:cNvPr id="11" name="TextBox 10"/>
          <p:cNvSpPr txBox="1"/>
          <p:nvPr/>
        </p:nvSpPr>
        <p:spPr>
          <a:xfrm>
            <a:off x="6730582" y="2880664"/>
            <a:ext cx="2143595" cy="923330"/>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Can dive deep into water for 1 to 4 minutes</a:t>
            </a:r>
          </a:p>
        </p:txBody>
      </p:sp>
      <p:sp>
        <p:nvSpPr>
          <p:cNvPr id="12" name="TextBox 11"/>
          <p:cNvSpPr txBox="1"/>
          <p:nvPr/>
        </p:nvSpPr>
        <p:spPr>
          <a:xfrm>
            <a:off x="6730582" y="4124819"/>
            <a:ext cx="2143594" cy="2031325"/>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Use a method known as </a:t>
            </a:r>
            <a:r>
              <a:rPr lang="en-GB" i="1" dirty="0">
                <a:latin typeface="Comic Sans MS" charset="0"/>
                <a:ea typeface="Comic Sans MS" charset="0"/>
                <a:cs typeface="Comic Sans MS" charset="0"/>
              </a:rPr>
              <a:t>echolocation</a:t>
            </a:r>
            <a:r>
              <a:rPr lang="en-GB" dirty="0">
                <a:latin typeface="Comic Sans MS" charset="0"/>
                <a:ea typeface="Comic Sans MS" charset="0"/>
                <a:cs typeface="Comic Sans MS" charset="0"/>
              </a:rPr>
              <a:t> to help them navigate the ocean, find food and avoid danger</a:t>
            </a:r>
          </a:p>
        </p:txBody>
      </p:sp>
      <p:cxnSp>
        <p:nvCxnSpPr>
          <p:cNvPr id="15" name="Straight Connector 14"/>
          <p:cNvCxnSpPr>
            <a:stCxn id="8" idx="3"/>
          </p:cNvCxnSpPr>
          <p:nvPr/>
        </p:nvCxnSpPr>
        <p:spPr>
          <a:xfrm flipV="1">
            <a:off x="2473377" y="3882452"/>
            <a:ext cx="539646" cy="3399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473377" y="3938139"/>
            <a:ext cx="3043003" cy="29578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9" idx="3"/>
          </p:cNvCxnSpPr>
          <p:nvPr/>
        </p:nvCxnSpPr>
        <p:spPr>
          <a:xfrm>
            <a:off x="2473377" y="2122303"/>
            <a:ext cx="2098622" cy="94615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0" idx="1"/>
          </p:cNvCxnSpPr>
          <p:nvPr/>
        </p:nvCxnSpPr>
        <p:spPr>
          <a:xfrm flipH="1">
            <a:off x="6175948" y="2109815"/>
            <a:ext cx="554634" cy="31859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521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424"/>
          <a:stretch/>
        </p:blipFill>
        <p:spPr>
          <a:xfrm>
            <a:off x="-1" y="1244184"/>
            <a:ext cx="9144001" cy="5613816"/>
          </a:xfrm>
        </p:spPr>
      </p:pic>
      <p:sp>
        <p:nvSpPr>
          <p:cNvPr id="5" name="TextBox 4"/>
          <p:cNvSpPr txBox="1"/>
          <p:nvPr/>
        </p:nvSpPr>
        <p:spPr>
          <a:xfrm>
            <a:off x="7180289" y="6325849"/>
            <a:ext cx="1723868" cy="230832"/>
          </a:xfrm>
          <a:prstGeom prst="rect">
            <a:avLst/>
          </a:prstGeom>
          <a:noFill/>
        </p:spPr>
        <p:txBody>
          <a:bodyPr wrap="square" rtlCol="0">
            <a:spAutoFit/>
          </a:bodyPr>
          <a:lstStyle/>
          <a:p>
            <a:r>
              <a:rPr lang="en-GB" sz="900" dirty="0">
                <a:solidFill>
                  <a:schemeClr val="bg1"/>
                </a:solidFill>
              </a:rPr>
              <a:t>Photo: Antarctica Bound</a:t>
            </a:r>
          </a:p>
        </p:txBody>
      </p:sp>
      <p:sp>
        <p:nvSpPr>
          <p:cNvPr id="6" name="TextBox 5"/>
          <p:cNvSpPr txBox="1"/>
          <p:nvPr/>
        </p:nvSpPr>
        <p:spPr>
          <a:xfrm>
            <a:off x="0" y="164891"/>
            <a:ext cx="9144000"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Humpback whales are easily identified by their large flippers and tendency to breach up out of the water</a:t>
            </a:r>
          </a:p>
        </p:txBody>
      </p:sp>
    </p:spTree>
    <p:extLst>
      <p:ext uri="{BB962C8B-B14F-4D97-AF65-F5344CB8AC3E}">
        <p14:creationId xmlns:p14="http://schemas.microsoft.com/office/powerpoint/2010/main" val="2030921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251"/>
          <a:stretch/>
        </p:blipFill>
        <p:spPr>
          <a:xfrm>
            <a:off x="0" y="1079292"/>
            <a:ext cx="9144000" cy="5778708"/>
          </a:xfrm>
          <a:prstGeom prst="rect">
            <a:avLst/>
          </a:prstGeom>
        </p:spPr>
      </p:pic>
      <p:sp>
        <p:nvSpPr>
          <p:cNvPr id="3" name="TextBox 2"/>
          <p:cNvSpPr txBox="1"/>
          <p:nvPr/>
        </p:nvSpPr>
        <p:spPr>
          <a:xfrm>
            <a:off x="7555043" y="6265889"/>
            <a:ext cx="1454046" cy="230832"/>
          </a:xfrm>
          <a:prstGeom prst="rect">
            <a:avLst/>
          </a:prstGeom>
          <a:noFill/>
        </p:spPr>
        <p:txBody>
          <a:bodyPr wrap="square" rtlCol="0">
            <a:spAutoFit/>
          </a:bodyPr>
          <a:lstStyle/>
          <a:p>
            <a:r>
              <a:rPr lang="en-GB" sz="900" dirty="0">
                <a:solidFill>
                  <a:schemeClr val="bg1"/>
                </a:solidFill>
              </a:rPr>
              <a:t>Photo: Brian Gratwicke</a:t>
            </a:r>
          </a:p>
        </p:txBody>
      </p:sp>
      <p:sp>
        <p:nvSpPr>
          <p:cNvPr id="4" name="TextBox 3"/>
          <p:cNvSpPr txBox="1"/>
          <p:nvPr/>
        </p:nvSpPr>
        <p:spPr>
          <a:xfrm>
            <a:off x="134910" y="59961"/>
            <a:ext cx="8769247" cy="1692771"/>
          </a:xfrm>
          <a:prstGeom prst="rect">
            <a:avLst/>
          </a:prstGeom>
          <a:noFill/>
        </p:spPr>
        <p:txBody>
          <a:bodyPr wrap="square" rtlCol="0">
            <a:spAutoFit/>
          </a:bodyPr>
          <a:lstStyle/>
          <a:p>
            <a:pPr algn="ctr"/>
            <a:r>
              <a:rPr lang="en-US" sz="2800" dirty="0">
                <a:latin typeface="Comic Sans MS" charset="0"/>
                <a:ea typeface="Comic Sans MS" charset="0"/>
                <a:cs typeface="Comic Sans MS" charset="0"/>
              </a:rPr>
              <a:t>Antarctic seals, like this blonde Antarctic fur seal, have a layer of fur which gives extra insulation</a:t>
            </a:r>
          </a:p>
          <a:p>
            <a:pPr algn="ctr"/>
            <a:br>
              <a:rPr lang="en-US" sz="2400" dirty="0">
                <a:latin typeface="Comic Sans MS" charset="0"/>
                <a:ea typeface="Comic Sans MS" charset="0"/>
                <a:cs typeface="Comic Sans MS" charset="0"/>
              </a:rPr>
            </a:b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909501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79" t="3337" r="8331" b="13705"/>
          <a:stretch/>
        </p:blipFill>
        <p:spPr>
          <a:xfrm>
            <a:off x="0" y="1108691"/>
            <a:ext cx="9144000" cy="5749309"/>
          </a:xfrm>
          <a:prstGeom prst="rect">
            <a:avLst/>
          </a:prstGeom>
        </p:spPr>
      </p:pic>
      <p:sp>
        <p:nvSpPr>
          <p:cNvPr id="7" name="TextBox 6"/>
          <p:cNvSpPr txBox="1"/>
          <p:nvPr/>
        </p:nvSpPr>
        <p:spPr>
          <a:xfrm>
            <a:off x="7210269" y="6642556"/>
            <a:ext cx="1933731" cy="215444"/>
          </a:xfrm>
          <a:prstGeom prst="rect">
            <a:avLst/>
          </a:prstGeom>
          <a:noFill/>
        </p:spPr>
        <p:txBody>
          <a:bodyPr wrap="square" rtlCol="0">
            <a:spAutoFit/>
          </a:bodyPr>
          <a:lstStyle/>
          <a:p>
            <a:r>
              <a:rPr lang="en-GB" sz="800" dirty="0"/>
              <a:t>Antarctic and Southern Ocean Coalition</a:t>
            </a:r>
          </a:p>
        </p:txBody>
      </p:sp>
      <p:sp>
        <p:nvSpPr>
          <p:cNvPr id="8" name="TextBox 7"/>
          <p:cNvSpPr txBox="1"/>
          <p:nvPr/>
        </p:nvSpPr>
        <p:spPr>
          <a:xfrm>
            <a:off x="119921" y="59960"/>
            <a:ext cx="8904158"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These Weddell seals keep breathing holes in the ice open by rasping back and forth with their teeth</a:t>
            </a:r>
          </a:p>
        </p:txBody>
      </p:sp>
    </p:spTree>
    <p:extLst>
      <p:ext uri="{BB962C8B-B14F-4D97-AF65-F5344CB8AC3E}">
        <p14:creationId xmlns:p14="http://schemas.microsoft.com/office/powerpoint/2010/main" val="109923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809"/>
          <a:stretch/>
        </p:blipFill>
        <p:spPr>
          <a:xfrm>
            <a:off x="0" y="961772"/>
            <a:ext cx="9144000" cy="5753209"/>
          </a:xfrm>
          <a:prstGeom prst="rect">
            <a:avLst/>
          </a:prstGeom>
        </p:spPr>
      </p:pic>
      <p:sp>
        <p:nvSpPr>
          <p:cNvPr id="7" name="TextBox 6"/>
          <p:cNvSpPr txBox="1"/>
          <p:nvPr/>
        </p:nvSpPr>
        <p:spPr>
          <a:xfrm>
            <a:off x="0" y="265469"/>
            <a:ext cx="9144000" cy="800219"/>
          </a:xfrm>
          <a:prstGeom prst="rect">
            <a:avLst/>
          </a:prstGeom>
          <a:noFill/>
        </p:spPr>
        <p:txBody>
          <a:bodyPr wrap="square" rtlCol="0">
            <a:spAutoFit/>
          </a:bodyPr>
          <a:lstStyle/>
          <a:p>
            <a:pPr algn="ctr"/>
            <a:r>
              <a:rPr lang="en-GB" sz="2700" dirty="0">
                <a:latin typeface="Comic Sans MS" charset="0"/>
                <a:ea typeface="Comic Sans MS" charset="0"/>
                <a:cs typeface="Comic Sans MS" charset="0"/>
              </a:rPr>
              <a:t>MAP SHOWING TYPICAL GLOBAL TEMPERATURES</a:t>
            </a:r>
          </a:p>
          <a:p>
            <a:endParaRPr lang="en-GB" dirty="0"/>
          </a:p>
        </p:txBody>
      </p:sp>
      <p:sp>
        <p:nvSpPr>
          <p:cNvPr id="8" name="TextBox 7"/>
          <p:cNvSpPr txBox="1"/>
          <p:nvPr/>
        </p:nvSpPr>
        <p:spPr>
          <a:xfrm>
            <a:off x="5810865" y="5678130"/>
            <a:ext cx="3333135" cy="276999"/>
          </a:xfrm>
          <a:prstGeom prst="rect">
            <a:avLst/>
          </a:prstGeom>
          <a:noFill/>
        </p:spPr>
        <p:txBody>
          <a:bodyPr wrap="square" rtlCol="0">
            <a:spAutoFit/>
          </a:bodyPr>
          <a:lstStyle/>
          <a:p>
            <a:r>
              <a:rPr lang="en-GB" sz="1200" dirty="0">
                <a:latin typeface="Comic Sans MS" charset="0"/>
                <a:ea typeface="Comic Sans MS" charset="0"/>
                <a:cs typeface="Comic Sans MS" charset="0"/>
              </a:rPr>
              <a:t>Note: shading and lines are approximate</a:t>
            </a:r>
          </a:p>
        </p:txBody>
      </p:sp>
      <p:sp>
        <p:nvSpPr>
          <p:cNvPr id="9" name="TextBox 8"/>
          <p:cNvSpPr txBox="1"/>
          <p:nvPr/>
        </p:nvSpPr>
        <p:spPr>
          <a:xfrm>
            <a:off x="958645" y="6135329"/>
            <a:ext cx="427703" cy="57965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721499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3148"/>
          <a:stretch/>
        </p:blipFill>
        <p:spPr>
          <a:xfrm>
            <a:off x="2878111" y="1670337"/>
            <a:ext cx="3534301" cy="3061115"/>
          </a:xfrm>
          <a:prstGeom prst="rect">
            <a:avLst/>
          </a:prstGeom>
        </p:spPr>
      </p:pic>
      <p:sp>
        <p:nvSpPr>
          <p:cNvPr id="5" name="TextBox 4"/>
          <p:cNvSpPr txBox="1"/>
          <p:nvPr/>
        </p:nvSpPr>
        <p:spPr>
          <a:xfrm>
            <a:off x="2936384" y="1999273"/>
            <a:ext cx="1139252" cy="215444"/>
          </a:xfrm>
          <a:prstGeom prst="rect">
            <a:avLst/>
          </a:prstGeom>
          <a:noFill/>
        </p:spPr>
        <p:txBody>
          <a:bodyPr wrap="square" rtlCol="0">
            <a:spAutoFit/>
          </a:bodyPr>
          <a:lstStyle/>
          <a:p>
            <a:r>
              <a:rPr lang="en-GB" sz="800" dirty="0"/>
              <a:t>Photo: Chad Rosenthal</a:t>
            </a:r>
          </a:p>
        </p:txBody>
      </p:sp>
      <p:sp>
        <p:nvSpPr>
          <p:cNvPr id="3" name="TextBox 2"/>
          <p:cNvSpPr txBox="1"/>
          <p:nvPr/>
        </p:nvSpPr>
        <p:spPr>
          <a:xfrm>
            <a:off x="6622277" y="2958217"/>
            <a:ext cx="2392617" cy="1754326"/>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Strong forward-pointing canine teeth to chew breathing holes through cracks in the ice</a:t>
            </a:r>
          </a:p>
        </p:txBody>
      </p:sp>
      <p:sp>
        <p:nvSpPr>
          <p:cNvPr id="6" name="TextBox 5"/>
          <p:cNvSpPr txBox="1"/>
          <p:nvPr/>
        </p:nvSpPr>
        <p:spPr>
          <a:xfrm>
            <a:off x="2878112" y="5261735"/>
            <a:ext cx="3534301" cy="923330"/>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Accurate powers of navigation as they need to find breathing holes in the darkness of winter</a:t>
            </a:r>
          </a:p>
        </p:txBody>
      </p:sp>
      <p:sp>
        <p:nvSpPr>
          <p:cNvPr id="7" name="TextBox 6"/>
          <p:cNvSpPr txBox="1"/>
          <p:nvPr/>
        </p:nvSpPr>
        <p:spPr>
          <a:xfrm>
            <a:off x="239843" y="4984736"/>
            <a:ext cx="2428405"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Fore and hind limbs developed into flippers for swimming</a:t>
            </a:r>
          </a:p>
        </p:txBody>
      </p:sp>
      <p:sp>
        <p:nvSpPr>
          <p:cNvPr id="8" name="TextBox 7"/>
          <p:cNvSpPr txBox="1"/>
          <p:nvPr/>
        </p:nvSpPr>
        <p:spPr>
          <a:xfrm>
            <a:off x="6622277" y="4969979"/>
            <a:ext cx="2392617"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Smooth, streamlined shape that passes easily through the water</a:t>
            </a:r>
          </a:p>
        </p:txBody>
      </p:sp>
      <p:sp>
        <p:nvSpPr>
          <p:cNvPr id="9" name="TextBox 8"/>
          <p:cNvSpPr txBox="1"/>
          <p:nvPr/>
        </p:nvSpPr>
        <p:spPr>
          <a:xfrm>
            <a:off x="239843" y="3200895"/>
            <a:ext cx="2428405"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Substantial layer of blubber under skin for insulation when swimming in freezing waters</a:t>
            </a:r>
          </a:p>
        </p:txBody>
      </p:sp>
      <p:sp>
        <p:nvSpPr>
          <p:cNvPr id="11" name="TextBox 10"/>
          <p:cNvSpPr txBox="1"/>
          <p:nvPr/>
        </p:nvSpPr>
        <p:spPr>
          <a:xfrm>
            <a:off x="239843" y="1476053"/>
            <a:ext cx="2428405" cy="1477328"/>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Large eyes help when hunting for prey under water and ice where light levels are low</a:t>
            </a:r>
          </a:p>
        </p:txBody>
      </p:sp>
      <p:sp>
        <p:nvSpPr>
          <p:cNvPr id="13" name="TextBox 12"/>
          <p:cNvSpPr txBox="1"/>
          <p:nvPr/>
        </p:nvSpPr>
        <p:spPr>
          <a:xfrm>
            <a:off x="6622277" y="1476053"/>
            <a:ext cx="2371821" cy="1200329"/>
          </a:xfrm>
          <a:prstGeom prst="rect">
            <a:avLst/>
          </a:prstGeom>
          <a:noFill/>
          <a:ln>
            <a:solidFill>
              <a:srgbClr val="0070C0"/>
            </a:solidFill>
          </a:ln>
        </p:spPr>
        <p:txBody>
          <a:bodyPr wrap="square" rtlCol="0">
            <a:spAutoFit/>
          </a:bodyPr>
          <a:lstStyle/>
          <a:p>
            <a:r>
              <a:rPr lang="en-GB" dirty="0">
                <a:latin typeface="Comic Sans MS" charset="0"/>
                <a:ea typeface="Comic Sans MS" charset="0"/>
                <a:cs typeface="Comic Sans MS" charset="0"/>
              </a:rPr>
              <a:t>Whiskers that help them feel their way in the dark when catching prey</a:t>
            </a:r>
          </a:p>
        </p:txBody>
      </p:sp>
      <p:sp>
        <p:nvSpPr>
          <p:cNvPr id="14" name="TextBox 13"/>
          <p:cNvSpPr txBox="1"/>
          <p:nvPr/>
        </p:nvSpPr>
        <p:spPr>
          <a:xfrm>
            <a:off x="605413" y="353300"/>
            <a:ext cx="8079698" cy="646331"/>
          </a:xfrm>
          <a:prstGeom prst="rect">
            <a:avLst/>
          </a:prstGeom>
          <a:noFill/>
        </p:spPr>
        <p:txBody>
          <a:bodyPr wrap="square" rtlCol="0">
            <a:spAutoFit/>
          </a:bodyPr>
          <a:lstStyle/>
          <a:p>
            <a:r>
              <a:rPr lang="en-GB" sz="3600" dirty="0">
                <a:latin typeface="Comic Sans MS" charset="0"/>
                <a:ea typeface="Comic Sans MS" charset="0"/>
                <a:cs typeface="Comic Sans MS" charset="0"/>
              </a:rPr>
              <a:t>Weddell Seal: Physical Adaptations</a:t>
            </a:r>
          </a:p>
        </p:txBody>
      </p:sp>
      <p:cxnSp>
        <p:nvCxnSpPr>
          <p:cNvPr id="16" name="Straight Connector 15"/>
          <p:cNvCxnSpPr>
            <a:stCxn id="11" idx="3"/>
          </p:cNvCxnSpPr>
          <p:nvPr/>
        </p:nvCxnSpPr>
        <p:spPr>
          <a:xfrm>
            <a:off x="2668248" y="2214717"/>
            <a:ext cx="2818152" cy="25866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9" idx="3"/>
          </p:cNvCxnSpPr>
          <p:nvPr/>
        </p:nvCxnSpPr>
        <p:spPr>
          <a:xfrm>
            <a:off x="2668248" y="3939559"/>
            <a:ext cx="83776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668248" y="4678223"/>
            <a:ext cx="1977013" cy="58351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3" idx="1"/>
          </p:cNvCxnSpPr>
          <p:nvPr/>
        </p:nvCxnSpPr>
        <p:spPr>
          <a:xfrm flipH="1">
            <a:off x="6026046" y="2076218"/>
            <a:ext cx="596231" cy="771913"/>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3" idx="1"/>
          </p:cNvCxnSpPr>
          <p:nvPr/>
        </p:nvCxnSpPr>
        <p:spPr>
          <a:xfrm flipH="1" flipV="1">
            <a:off x="5786203" y="2953386"/>
            <a:ext cx="836074" cy="88199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5594886" y="3935042"/>
            <a:ext cx="1027389" cy="1509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566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852" y="119921"/>
            <a:ext cx="8754256" cy="719528"/>
          </a:xfrm>
          <a:prstGeom prst="rect">
            <a:avLst/>
          </a:prstGeom>
          <a:noFill/>
        </p:spPr>
        <p:txBody>
          <a:bodyPr wrap="square" rtlCol="0">
            <a:spAutoFit/>
          </a:bodyPr>
          <a:lstStyle/>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0" y="1206784"/>
            <a:ext cx="9144000" cy="5656000"/>
          </a:xfrm>
          <a:prstGeom prst="rect">
            <a:avLst/>
          </a:prstGeom>
        </p:spPr>
      </p:pic>
      <p:sp>
        <p:nvSpPr>
          <p:cNvPr id="4" name="TextBox 3"/>
          <p:cNvSpPr txBox="1"/>
          <p:nvPr/>
        </p:nvSpPr>
        <p:spPr>
          <a:xfrm>
            <a:off x="7120328" y="6415790"/>
            <a:ext cx="1858780" cy="230832"/>
          </a:xfrm>
          <a:prstGeom prst="rect">
            <a:avLst/>
          </a:prstGeom>
          <a:noFill/>
        </p:spPr>
        <p:txBody>
          <a:bodyPr wrap="square" rtlCol="0">
            <a:spAutoFit/>
          </a:bodyPr>
          <a:lstStyle/>
          <a:p>
            <a:r>
              <a:rPr lang="en-GB" sz="900" dirty="0">
                <a:solidFill>
                  <a:schemeClr val="bg1"/>
                </a:solidFill>
              </a:rPr>
              <a:t>Photo: Christine Veeschkens</a:t>
            </a:r>
          </a:p>
        </p:txBody>
      </p:sp>
      <p:sp>
        <p:nvSpPr>
          <p:cNvPr id="5" name="TextBox 4"/>
          <p:cNvSpPr txBox="1"/>
          <p:nvPr/>
        </p:nvSpPr>
        <p:spPr>
          <a:xfrm>
            <a:off x="389744" y="119921"/>
            <a:ext cx="8274571" cy="954107"/>
          </a:xfrm>
          <a:prstGeom prst="rect">
            <a:avLst/>
          </a:prstGeom>
          <a:noFill/>
        </p:spPr>
        <p:txBody>
          <a:bodyPr wrap="square" rtlCol="0">
            <a:spAutoFit/>
          </a:bodyPr>
          <a:lstStyle/>
          <a:p>
            <a:pPr algn="ctr"/>
            <a:r>
              <a:rPr lang="en-GB" sz="2800" dirty="0">
                <a:latin typeface="Comic Sans MS" charset="0"/>
                <a:ea typeface="Comic Sans MS" charset="0"/>
                <a:cs typeface="Comic Sans MS" charset="0"/>
              </a:rPr>
              <a:t>The South Polar Skua is an excellent flier and can fly at speeds of up to 50km per hour</a:t>
            </a:r>
          </a:p>
        </p:txBody>
      </p:sp>
    </p:spTree>
    <p:extLst>
      <p:ext uri="{BB962C8B-B14F-4D97-AF65-F5344CB8AC3E}">
        <p14:creationId xmlns:p14="http://schemas.microsoft.com/office/powerpoint/2010/main" val="1509421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131" t="14863" r="32459" b="9726"/>
          <a:stretch/>
        </p:blipFill>
        <p:spPr>
          <a:xfrm>
            <a:off x="0" y="11148"/>
            <a:ext cx="5497328" cy="6846852"/>
          </a:xfrm>
          <a:prstGeom prst="rect">
            <a:avLst/>
          </a:prstGeom>
        </p:spPr>
      </p:pic>
      <p:sp>
        <p:nvSpPr>
          <p:cNvPr id="5" name="TextBox 4"/>
          <p:cNvSpPr txBox="1"/>
          <p:nvPr/>
        </p:nvSpPr>
        <p:spPr>
          <a:xfrm>
            <a:off x="284813" y="6340839"/>
            <a:ext cx="1124262" cy="230832"/>
          </a:xfrm>
          <a:prstGeom prst="rect">
            <a:avLst/>
          </a:prstGeom>
          <a:noFill/>
        </p:spPr>
        <p:txBody>
          <a:bodyPr wrap="square" rtlCol="0">
            <a:spAutoFit/>
          </a:bodyPr>
          <a:lstStyle/>
          <a:p>
            <a:r>
              <a:rPr lang="en-GB" sz="900" dirty="0">
                <a:solidFill>
                  <a:schemeClr val="bg1"/>
                </a:solidFill>
              </a:rPr>
              <a:t>Photo; Alan Light</a:t>
            </a:r>
          </a:p>
        </p:txBody>
      </p:sp>
      <p:sp>
        <p:nvSpPr>
          <p:cNvPr id="6" name="TextBox 5"/>
          <p:cNvSpPr txBox="1"/>
          <p:nvPr/>
        </p:nvSpPr>
        <p:spPr>
          <a:xfrm>
            <a:off x="5681272" y="314793"/>
            <a:ext cx="3312825" cy="2677656"/>
          </a:xfrm>
          <a:prstGeom prst="rect">
            <a:avLst/>
          </a:prstGeom>
          <a:noFill/>
        </p:spPr>
        <p:txBody>
          <a:bodyPr wrap="square" rtlCol="0">
            <a:spAutoFit/>
          </a:bodyPr>
          <a:lstStyle/>
          <a:p>
            <a:r>
              <a:rPr lang="en-GB" sz="2800" dirty="0">
                <a:latin typeface="Comic Sans MS" charset="0"/>
                <a:ea typeface="Comic Sans MS" charset="0"/>
                <a:cs typeface="Comic Sans MS" charset="0"/>
              </a:rPr>
              <a:t>Antarctic toothfish have an antifreeze in their blood which prevents it from freezing </a:t>
            </a:r>
          </a:p>
        </p:txBody>
      </p:sp>
    </p:spTree>
    <p:extLst>
      <p:ext uri="{BB962C8B-B14F-4D97-AF65-F5344CB8AC3E}">
        <p14:creationId xmlns:p14="http://schemas.microsoft.com/office/powerpoint/2010/main" val="902289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333663" cy="6909097"/>
          </a:xfrm>
        </p:spPr>
      </p:pic>
      <p:sp>
        <p:nvSpPr>
          <p:cNvPr id="5" name="TextBox 4"/>
          <p:cNvSpPr txBox="1"/>
          <p:nvPr/>
        </p:nvSpPr>
        <p:spPr>
          <a:xfrm>
            <a:off x="8257030" y="6627168"/>
            <a:ext cx="1076633" cy="230832"/>
          </a:xfrm>
          <a:prstGeom prst="rect">
            <a:avLst/>
          </a:prstGeom>
          <a:noFill/>
        </p:spPr>
        <p:txBody>
          <a:bodyPr wrap="square" rtlCol="0">
            <a:spAutoFit/>
          </a:bodyPr>
          <a:lstStyle/>
          <a:p>
            <a:r>
              <a:rPr lang="en-GB" sz="900" dirty="0">
                <a:solidFill>
                  <a:schemeClr val="bg1"/>
                </a:solidFill>
              </a:rPr>
              <a:t>Photo: Norkrill</a:t>
            </a:r>
          </a:p>
        </p:txBody>
      </p:sp>
      <p:sp>
        <p:nvSpPr>
          <p:cNvPr id="6" name="TextBox 5"/>
          <p:cNvSpPr txBox="1"/>
          <p:nvPr/>
        </p:nvSpPr>
        <p:spPr>
          <a:xfrm>
            <a:off x="0" y="383458"/>
            <a:ext cx="9333663" cy="1384995"/>
          </a:xfrm>
          <a:prstGeom prst="rect">
            <a:avLst/>
          </a:prstGeom>
          <a:noFill/>
        </p:spPr>
        <p:txBody>
          <a:bodyPr wrap="square" rtlCol="0">
            <a:spAutoFit/>
          </a:bodyPr>
          <a:lstStyle/>
          <a:p>
            <a:pPr algn="ctr"/>
            <a:r>
              <a:rPr lang="en-US" sz="2700" b="1" dirty="0">
                <a:solidFill>
                  <a:schemeClr val="bg1"/>
                </a:solidFill>
                <a:latin typeface="Comic Sans MS" charset="0"/>
                <a:ea typeface="Comic Sans MS" charset="0"/>
                <a:cs typeface="Comic Sans MS" charset="0"/>
              </a:rPr>
              <a:t>Krill are able to survive for up to 200 days without food and can shrink in length as they starve </a:t>
            </a:r>
            <a:br>
              <a:rPr lang="en-US" sz="2700" b="1" dirty="0">
                <a:solidFill>
                  <a:schemeClr val="bg1"/>
                </a:solidFill>
                <a:latin typeface="Comic Sans MS" charset="0"/>
                <a:ea typeface="Comic Sans MS" charset="0"/>
                <a:cs typeface="Comic Sans MS" charset="0"/>
              </a:rPr>
            </a:br>
            <a:endParaRPr lang="en-GB" sz="2700" b="1" dirty="0">
              <a:solidFill>
                <a:schemeClr val="bg1"/>
              </a:solidFill>
              <a:latin typeface="Comic Sans MS" charset="0"/>
              <a:ea typeface="Comic Sans MS" charset="0"/>
              <a:cs typeface="Comic Sans MS" charset="0"/>
            </a:endParaRPr>
          </a:p>
        </p:txBody>
      </p:sp>
    </p:spTree>
    <p:extLst>
      <p:ext uri="{BB962C8B-B14F-4D97-AF65-F5344CB8AC3E}">
        <p14:creationId xmlns:p14="http://schemas.microsoft.com/office/powerpoint/2010/main" val="88547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84" r="5377"/>
          <a:stretch/>
        </p:blipFill>
        <p:spPr>
          <a:xfrm>
            <a:off x="-1" y="1"/>
            <a:ext cx="9155007" cy="6858000"/>
          </a:xfrm>
          <a:prstGeom prst="rect">
            <a:avLst/>
          </a:prstGeom>
        </p:spPr>
      </p:pic>
      <p:sp>
        <p:nvSpPr>
          <p:cNvPr id="4" name="TextBox 3"/>
          <p:cNvSpPr txBox="1"/>
          <p:nvPr/>
        </p:nvSpPr>
        <p:spPr>
          <a:xfrm>
            <a:off x="0" y="294468"/>
            <a:ext cx="9004515" cy="2585323"/>
          </a:xfrm>
          <a:prstGeom prst="rect">
            <a:avLst/>
          </a:prstGeom>
          <a:noFill/>
        </p:spPr>
        <p:txBody>
          <a:bodyPr wrap="square" rtlCol="0">
            <a:spAutoFit/>
          </a:bodyPr>
          <a:lstStyle/>
          <a:p>
            <a:pPr algn="ctr"/>
            <a:r>
              <a:rPr lang="en-GB" sz="5400" b="1" dirty="0">
                <a:latin typeface="Comic Sans MS" charset="0"/>
                <a:ea typeface="Comic Sans MS" charset="0"/>
                <a:cs typeface="Comic Sans MS" charset="0"/>
              </a:rPr>
              <a:t>4. HOW DO ANTARCTIC ANIMALS DEPEND ON EACH OTHER?</a:t>
            </a:r>
          </a:p>
        </p:txBody>
      </p:sp>
      <p:sp>
        <p:nvSpPr>
          <p:cNvPr id="3" name="TextBox 2"/>
          <p:cNvSpPr txBox="1"/>
          <p:nvPr/>
        </p:nvSpPr>
        <p:spPr>
          <a:xfrm>
            <a:off x="7935132" y="6400800"/>
            <a:ext cx="1208868" cy="230832"/>
          </a:xfrm>
          <a:prstGeom prst="rect">
            <a:avLst/>
          </a:prstGeom>
          <a:noFill/>
        </p:spPr>
        <p:txBody>
          <a:bodyPr wrap="square" rtlCol="0">
            <a:spAutoFit/>
          </a:bodyPr>
          <a:lstStyle/>
          <a:p>
            <a:r>
              <a:rPr lang="en-GB" sz="900" dirty="0">
                <a:solidFill>
                  <a:schemeClr val="bg1"/>
                </a:solidFill>
              </a:rPr>
              <a:t>Photo: devra</a:t>
            </a:r>
          </a:p>
        </p:txBody>
      </p:sp>
    </p:spTree>
    <p:extLst>
      <p:ext uri="{BB962C8B-B14F-4D97-AF65-F5344CB8AC3E}">
        <p14:creationId xmlns:p14="http://schemas.microsoft.com/office/powerpoint/2010/main" val="1453612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895"/>
            <a:ext cx="8229600" cy="1143000"/>
          </a:xfrm>
        </p:spPr>
        <p:txBody>
          <a:bodyPr>
            <a:noAutofit/>
          </a:bodyPr>
          <a:lstStyle/>
          <a:p>
            <a:r>
              <a:rPr lang="en-GB" sz="4000" dirty="0">
                <a:latin typeface="Comic Sans MS" charset="0"/>
                <a:ea typeface="Comic Sans MS" charset="0"/>
                <a:cs typeface="Comic Sans MS" charset="0"/>
              </a:rPr>
              <a:t>Simple Antarctic Food Chain</a:t>
            </a:r>
          </a:p>
        </p:txBody>
      </p:sp>
      <p:graphicFrame>
        <p:nvGraphicFramePr>
          <p:cNvPr id="8" name="Diagram 7"/>
          <p:cNvGraphicFramePr/>
          <p:nvPr>
            <p:extLst>
              <p:ext uri="{D42A27DB-BD31-4B8C-83A1-F6EECF244321}">
                <p14:modId xmlns:p14="http://schemas.microsoft.com/office/powerpoint/2010/main" val="915815151"/>
              </p:ext>
            </p:extLst>
          </p:nvPr>
        </p:nvGraphicFramePr>
        <p:xfrm>
          <a:off x="1401580" y="1755541"/>
          <a:ext cx="6445045" cy="4645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100997" y="1618938"/>
            <a:ext cx="2585803" cy="1323439"/>
          </a:xfrm>
          <a:prstGeom prst="rect">
            <a:avLst/>
          </a:prstGeom>
          <a:noFill/>
          <a:ln>
            <a:solidFill>
              <a:srgbClr val="0070C0"/>
            </a:solidFill>
          </a:ln>
        </p:spPr>
        <p:txBody>
          <a:bodyPr wrap="square" rtlCol="0">
            <a:spAutoFit/>
          </a:bodyPr>
          <a:lstStyle/>
          <a:p>
            <a:r>
              <a:rPr lang="en-GB" sz="2000" dirty="0">
                <a:latin typeface="Comic Sans MS" charset="0"/>
                <a:ea typeface="Comic Sans MS" charset="0"/>
                <a:cs typeface="Comic Sans MS" charset="0"/>
              </a:rPr>
              <a:t>The orca or ‘killer whale’ is at the top of the Antarctic food chain</a:t>
            </a:r>
          </a:p>
        </p:txBody>
      </p:sp>
    </p:spTree>
    <p:extLst>
      <p:ext uri="{BB962C8B-B14F-4D97-AF65-F5344CB8AC3E}">
        <p14:creationId xmlns:p14="http://schemas.microsoft.com/office/powerpoint/2010/main" val="2704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31" b="4867"/>
          <a:stretch/>
        </p:blipFill>
        <p:spPr>
          <a:xfrm>
            <a:off x="0" y="-132735"/>
            <a:ext cx="9144000" cy="6990735"/>
          </a:xfrm>
        </p:spPr>
      </p:pic>
      <p:sp>
        <p:nvSpPr>
          <p:cNvPr id="5" name="TextBox 4"/>
          <p:cNvSpPr txBox="1"/>
          <p:nvPr/>
        </p:nvSpPr>
        <p:spPr>
          <a:xfrm>
            <a:off x="6695768" y="6327058"/>
            <a:ext cx="2330245" cy="369332"/>
          </a:xfrm>
          <a:prstGeom prst="rect">
            <a:avLst/>
          </a:prstGeom>
          <a:noFill/>
        </p:spPr>
        <p:txBody>
          <a:bodyPr wrap="square" rtlCol="0">
            <a:spAutoFit/>
          </a:bodyPr>
          <a:lstStyle/>
          <a:p>
            <a:r>
              <a:rPr lang="en-GB" sz="900" dirty="0">
                <a:solidFill>
                  <a:schemeClr val="bg1"/>
                </a:solidFill>
              </a:rPr>
              <a:t>Photo: NOAA Great Lakes Environmental Research Laboratory</a:t>
            </a:r>
          </a:p>
        </p:txBody>
      </p:sp>
      <p:sp>
        <p:nvSpPr>
          <p:cNvPr id="6" name="TextBox 5"/>
          <p:cNvSpPr txBox="1"/>
          <p:nvPr/>
        </p:nvSpPr>
        <p:spPr>
          <a:xfrm>
            <a:off x="0" y="71253"/>
            <a:ext cx="9143999" cy="2015936"/>
          </a:xfrm>
          <a:prstGeom prst="rect">
            <a:avLst/>
          </a:prstGeom>
          <a:noFill/>
        </p:spPr>
        <p:txBody>
          <a:bodyPr wrap="square" rtlCol="0">
            <a:spAutoFit/>
          </a:bodyPr>
          <a:lstStyle/>
          <a:p>
            <a:pPr algn="ctr"/>
            <a:r>
              <a:rPr lang="en-US" sz="3200" b="1" dirty="0">
                <a:solidFill>
                  <a:schemeClr val="bg1"/>
                </a:solidFill>
                <a:latin typeface="Comic Sans MS" charset="0"/>
                <a:ea typeface="Comic Sans MS" charset="0"/>
                <a:cs typeface="Comic Sans MS" charset="0"/>
              </a:rPr>
              <a:t>Antarctic seas are extremely productive because phytoplankton grows abundantly during the extended daylight of summer </a:t>
            </a:r>
            <a:br>
              <a:rPr lang="en-US" sz="3200" b="1" dirty="0">
                <a:solidFill>
                  <a:schemeClr val="bg1"/>
                </a:solidFill>
                <a:latin typeface="Comic Sans MS" charset="0"/>
                <a:ea typeface="Comic Sans MS" charset="0"/>
                <a:cs typeface="Comic Sans MS" charset="0"/>
              </a:rPr>
            </a:br>
            <a:r>
              <a:rPr lang="en-GB" sz="2900" dirty="0">
                <a:solidFill>
                  <a:schemeClr val="bg1"/>
                </a:solidFill>
                <a:latin typeface="Comic Sans MS" charset="0"/>
                <a:ea typeface="Comic Sans MS" charset="0"/>
                <a:cs typeface="Comic Sans MS" charset="0"/>
              </a:rPr>
              <a:t> </a:t>
            </a:r>
          </a:p>
        </p:txBody>
      </p:sp>
    </p:spTree>
    <p:extLst>
      <p:ext uri="{BB962C8B-B14F-4D97-AF65-F5344CB8AC3E}">
        <p14:creationId xmlns:p14="http://schemas.microsoft.com/office/powerpoint/2010/main" val="395443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548" b="6452"/>
          <a:stretch/>
        </p:blipFill>
        <p:spPr>
          <a:xfrm>
            <a:off x="-1" y="0"/>
            <a:ext cx="9144001" cy="6858000"/>
          </a:xfrm>
          <a:prstGeom prst="rect">
            <a:avLst/>
          </a:prstGeom>
        </p:spPr>
      </p:pic>
      <p:sp>
        <p:nvSpPr>
          <p:cNvPr id="5" name="TextBox 4"/>
          <p:cNvSpPr txBox="1"/>
          <p:nvPr/>
        </p:nvSpPr>
        <p:spPr>
          <a:xfrm>
            <a:off x="7615355" y="6415548"/>
            <a:ext cx="1637071" cy="230832"/>
          </a:xfrm>
          <a:prstGeom prst="rect">
            <a:avLst/>
          </a:prstGeom>
          <a:noFill/>
        </p:spPr>
        <p:txBody>
          <a:bodyPr wrap="square" rtlCol="0">
            <a:spAutoFit/>
          </a:bodyPr>
          <a:lstStyle/>
          <a:p>
            <a:r>
              <a:rPr lang="en-GB" sz="900" dirty="0">
                <a:solidFill>
                  <a:schemeClr val="bg1"/>
                </a:solidFill>
              </a:rPr>
              <a:t>Photo: James Gaither</a:t>
            </a:r>
          </a:p>
        </p:txBody>
      </p:sp>
      <p:sp>
        <p:nvSpPr>
          <p:cNvPr id="6" name="TextBox 5"/>
          <p:cNvSpPr txBox="1"/>
          <p:nvPr/>
        </p:nvSpPr>
        <p:spPr>
          <a:xfrm>
            <a:off x="191730" y="147483"/>
            <a:ext cx="3834580" cy="1384995"/>
          </a:xfrm>
          <a:prstGeom prst="rect">
            <a:avLst/>
          </a:prstGeom>
          <a:noFill/>
        </p:spPr>
        <p:txBody>
          <a:bodyPr wrap="square" rtlCol="0">
            <a:spAutoFit/>
          </a:bodyPr>
          <a:lstStyle/>
          <a:p>
            <a:r>
              <a:rPr lang="en-GB" sz="2800" dirty="0">
                <a:solidFill>
                  <a:schemeClr val="bg1"/>
                </a:solidFill>
                <a:latin typeface="Comic Sans MS" charset="0"/>
                <a:ea typeface="Comic Sans MS" charset="0"/>
                <a:cs typeface="Comic Sans MS" charset="0"/>
              </a:rPr>
              <a:t>Zooplankton are tiny free-floating animals that live in the ocean</a:t>
            </a:r>
          </a:p>
        </p:txBody>
      </p:sp>
    </p:spTree>
    <p:extLst>
      <p:ext uri="{BB962C8B-B14F-4D97-AF65-F5344CB8AC3E}">
        <p14:creationId xmlns:p14="http://schemas.microsoft.com/office/powerpoint/2010/main" val="1902870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3996"/>
          <a:stretch/>
        </p:blipFill>
        <p:spPr>
          <a:xfrm>
            <a:off x="0" y="0"/>
            <a:ext cx="5366485" cy="6858000"/>
          </a:xfrm>
        </p:spPr>
      </p:pic>
      <p:sp>
        <p:nvSpPr>
          <p:cNvPr id="6" name="TextBox 5"/>
          <p:cNvSpPr txBox="1"/>
          <p:nvPr/>
        </p:nvSpPr>
        <p:spPr>
          <a:xfrm>
            <a:off x="5523881" y="609679"/>
            <a:ext cx="3320315" cy="3539430"/>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Krill forms the basis of the food chain in Antarctica and all animals depend on it for their survival</a:t>
            </a:r>
          </a:p>
        </p:txBody>
      </p:sp>
      <p:sp>
        <p:nvSpPr>
          <p:cNvPr id="8" name="TextBox 7"/>
          <p:cNvSpPr txBox="1"/>
          <p:nvPr/>
        </p:nvSpPr>
        <p:spPr>
          <a:xfrm>
            <a:off x="4264702" y="6430781"/>
            <a:ext cx="944380" cy="230832"/>
          </a:xfrm>
          <a:prstGeom prst="rect">
            <a:avLst/>
          </a:prstGeom>
          <a:noFill/>
        </p:spPr>
        <p:txBody>
          <a:bodyPr wrap="square" rtlCol="0">
            <a:spAutoFit/>
          </a:bodyPr>
          <a:lstStyle/>
          <a:p>
            <a:r>
              <a:rPr lang="en-GB" sz="900" dirty="0">
                <a:solidFill>
                  <a:schemeClr val="bg1"/>
                </a:solidFill>
              </a:rPr>
              <a:t>Photo: Laurens</a:t>
            </a:r>
          </a:p>
        </p:txBody>
      </p:sp>
    </p:spTree>
    <p:extLst>
      <p:ext uri="{BB962C8B-B14F-4D97-AF65-F5344CB8AC3E}">
        <p14:creationId xmlns:p14="http://schemas.microsoft.com/office/powerpoint/2010/main" val="1216392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853" b="6989"/>
          <a:stretch/>
        </p:blipFill>
        <p:spPr>
          <a:xfrm>
            <a:off x="1" y="0"/>
            <a:ext cx="5765368" cy="3312583"/>
          </a:xfrm>
          <a:prstGeom prst="rect">
            <a:avLst/>
          </a:prstGeom>
        </p:spPr>
      </p:pic>
      <p:sp>
        <p:nvSpPr>
          <p:cNvPr id="5" name="TextBox 4"/>
          <p:cNvSpPr txBox="1"/>
          <p:nvPr/>
        </p:nvSpPr>
        <p:spPr>
          <a:xfrm>
            <a:off x="1" y="3095968"/>
            <a:ext cx="1518834" cy="230832"/>
          </a:xfrm>
          <a:prstGeom prst="rect">
            <a:avLst/>
          </a:prstGeom>
          <a:noFill/>
        </p:spPr>
        <p:txBody>
          <a:bodyPr wrap="square" rtlCol="0">
            <a:spAutoFit/>
          </a:bodyPr>
          <a:lstStyle/>
          <a:p>
            <a:r>
              <a:rPr lang="en-GB" sz="900" dirty="0">
                <a:solidFill>
                  <a:schemeClr val="bg1"/>
                </a:solidFill>
              </a:rPr>
              <a:t>Photo: Outward-bound</a:t>
            </a:r>
          </a:p>
        </p:txBody>
      </p:sp>
      <p:sp>
        <p:nvSpPr>
          <p:cNvPr id="6" name="TextBox 5"/>
          <p:cNvSpPr txBox="1"/>
          <p:nvPr/>
        </p:nvSpPr>
        <p:spPr>
          <a:xfrm>
            <a:off x="5966846" y="1549390"/>
            <a:ext cx="3006671" cy="2862322"/>
          </a:xfrm>
          <a:prstGeom prst="rect">
            <a:avLst/>
          </a:prstGeom>
          <a:noFill/>
        </p:spPr>
        <p:txBody>
          <a:bodyPr wrap="square" rtlCol="0">
            <a:spAutoFit/>
          </a:bodyPr>
          <a:lstStyle/>
          <a:p>
            <a:pPr algn="ctr"/>
            <a:r>
              <a:rPr lang="en-GB" sz="3000" dirty="0">
                <a:latin typeface="Comic Sans MS" charset="0"/>
                <a:ea typeface="Comic Sans MS" charset="0"/>
                <a:cs typeface="Comic Sans MS" charset="0"/>
              </a:rPr>
              <a:t>Animals such as the sperm whale and the grey-headed albatross feed on </a:t>
            </a:r>
            <a:r>
              <a:rPr lang="en-GB" sz="3000" b="1" dirty="0">
                <a:latin typeface="Comic Sans MS" charset="0"/>
                <a:ea typeface="Comic Sans MS" charset="0"/>
                <a:cs typeface="Comic Sans MS" charset="0"/>
              </a:rPr>
              <a:t>squid</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204"/>
          <a:stretch/>
        </p:blipFill>
        <p:spPr>
          <a:xfrm>
            <a:off x="1" y="3344082"/>
            <a:ext cx="5765368" cy="3513918"/>
          </a:xfrm>
          <a:prstGeom prst="rect">
            <a:avLst/>
          </a:prstGeom>
        </p:spPr>
      </p:pic>
      <p:sp>
        <p:nvSpPr>
          <p:cNvPr id="9" name="TextBox 8"/>
          <p:cNvSpPr txBox="1"/>
          <p:nvPr/>
        </p:nvSpPr>
        <p:spPr>
          <a:xfrm>
            <a:off x="247972" y="6571280"/>
            <a:ext cx="1952787" cy="230832"/>
          </a:xfrm>
          <a:prstGeom prst="rect">
            <a:avLst/>
          </a:prstGeom>
          <a:noFill/>
        </p:spPr>
        <p:txBody>
          <a:bodyPr wrap="square" rtlCol="0">
            <a:spAutoFit/>
          </a:bodyPr>
          <a:lstStyle/>
          <a:p>
            <a:r>
              <a:rPr lang="en-GB" sz="900" dirty="0">
                <a:solidFill>
                  <a:schemeClr val="bg1"/>
                </a:solidFill>
              </a:rPr>
              <a:t>Photo: NOAA Photo Library</a:t>
            </a:r>
          </a:p>
        </p:txBody>
      </p:sp>
    </p:spTree>
    <p:extLst>
      <p:ext uri="{BB962C8B-B14F-4D97-AF65-F5344CB8AC3E}">
        <p14:creationId xmlns:p14="http://schemas.microsoft.com/office/powerpoint/2010/main" val="18003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76" t="5116"/>
          <a:stretch/>
        </p:blipFill>
        <p:spPr>
          <a:xfrm>
            <a:off x="1" y="9180"/>
            <a:ext cx="9143999" cy="6848820"/>
          </a:xfrm>
        </p:spPr>
      </p:pic>
      <p:sp>
        <p:nvSpPr>
          <p:cNvPr id="5" name="TextBox 4"/>
          <p:cNvSpPr txBox="1"/>
          <p:nvPr/>
        </p:nvSpPr>
        <p:spPr>
          <a:xfrm>
            <a:off x="265470" y="6603239"/>
            <a:ext cx="1209368" cy="230832"/>
          </a:xfrm>
          <a:prstGeom prst="rect">
            <a:avLst/>
          </a:prstGeom>
          <a:noFill/>
        </p:spPr>
        <p:txBody>
          <a:bodyPr wrap="square" rtlCol="0">
            <a:spAutoFit/>
          </a:bodyPr>
          <a:lstStyle/>
          <a:p>
            <a:r>
              <a:rPr lang="en-GB" sz="900" dirty="0">
                <a:solidFill>
                  <a:schemeClr val="bg1"/>
                </a:solidFill>
              </a:rPr>
              <a:t>Photo: Henri Bergius</a:t>
            </a:r>
          </a:p>
        </p:txBody>
      </p:sp>
      <p:sp>
        <p:nvSpPr>
          <p:cNvPr id="6" name="TextBox 5"/>
          <p:cNvSpPr txBox="1"/>
          <p:nvPr/>
        </p:nvSpPr>
        <p:spPr>
          <a:xfrm>
            <a:off x="1" y="274638"/>
            <a:ext cx="9143999" cy="707886"/>
          </a:xfrm>
          <a:prstGeom prst="rect">
            <a:avLst/>
          </a:prstGeom>
          <a:noFill/>
        </p:spPr>
        <p:txBody>
          <a:bodyPr wrap="square" rtlCol="0">
            <a:spAutoFit/>
          </a:bodyPr>
          <a:lstStyle/>
          <a:p>
            <a:pPr algn="ctr"/>
            <a:r>
              <a:rPr lang="en-GB" sz="2000" b="1" dirty="0">
                <a:solidFill>
                  <a:schemeClr val="bg1"/>
                </a:solidFill>
                <a:latin typeface="Comic Sans MS" charset="0"/>
                <a:ea typeface="Comic Sans MS" charset="0"/>
                <a:cs typeface="Comic Sans MS" charset="0"/>
              </a:rPr>
              <a:t>The Equator is an imaginary line around the Earth.  Everywhere on the Equator is equally distant from the North Pole and the South Pole</a:t>
            </a:r>
          </a:p>
        </p:txBody>
      </p:sp>
    </p:spTree>
    <p:extLst>
      <p:ext uri="{BB962C8B-B14F-4D97-AF65-F5344CB8AC3E}">
        <p14:creationId xmlns:p14="http://schemas.microsoft.com/office/powerpoint/2010/main" val="192668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0943"/>
          <a:stretch/>
        </p:blipFill>
        <p:spPr>
          <a:xfrm>
            <a:off x="0" y="1525063"/>
            <a:ext cx="9144000" cy="5428937"/>
          </a:xfrm>
          <a:prstGeom prst="rect">
            <a:avLst/>
          </a:prstGeom>
        </p:spPr>
      </p:pic>
      <p:sp>
        <p:nvSpPr>
          <p:cNvPr id="7" name="TextBox 6"/>
          <p:cNvSpPr txBox="1"/>
          <p:nvPr/>
        </p:nvSpPr>
        <p:spPr>
          <a:xfrm>
            <a:off x="7869836" y="6430780"/>
            <a:ext cx="1094282" cy="230832"/>
          </a:xfrm>
          <a:prstGeom prst="rect">
            <a:avLst/>
          </a:prstGeom>
          <a:noFill/>
        </p:spPr>
        <p:txBody>
          <a:bodyPr wrap="square" rtlCol="0">
            <a:spAutoFit/>
          </a:bodyPr>
          <a:lstStyle/>
          <a:p>
            <a:r>
              <a:rPr lang="en-GB" sz="900" dirty="0"/>
              <a:t>Photo: Tony Morris</a:t>
            </a:r>
          </a:p>
        </p:txBody>
      </p:sp>
      <p:sp>
        <p:nvSpPr>
          <p:cNvPr id="4" name="TextBox 3"/>
          <p:cNvSpPr txBox="1"/>
          <p:nvPr/>
        </p:nvSpPr>
        <p:spPr>
          <a:xfrm>
            <a:off x="449450" y="62578"/>
            <a:ext cx="8214103" cy="1477328"/>
          </a:xfrm>
          <a:prstGeom prst="rect">
            <a:avLst/>
          </a:prstGeom>
          <a:noFill/>
        </p:spPr>
        <p:txBody>
          <a:bodyPr wrap="square" rtlCol="0">
            <a:spAutoFit/>
          </a:bodyPr>
          <a:lstStyle/>
          <a:p>
            <a:pPr algn="ctr"/>
            <a:r>
              <a:rPr lang="en-GB" sz="3000" dirty="0">
                <a:latin typeface="Comic Sans MS" charset="0"/>
                <a:ea typeface="Comic Sans MS" charset="0"/>
                <a:cs typeface="Comic Sans MS" charset="0"/>
              </a:rPr>
              <a:t>Fish are eaten by seabirds - this South Polar skua has swooped down and caught a fish from near the water’s surface</a:t>
            </a:r>
          </a:p>
        </p:txBody>
      </p:sp>
    </p:spTree>
    <p:extLst>
      <p:ext uri="{BB962C8B-B14F-4D97-AF65-F5344CB8AC3E}">
        <p14:creationId xmlns:p14="http://schemas.microsoft.com/office/powerpoint/2010/main" val="2005138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6446"/>
            <a:ext cx="9144000" cy="1138773"/>
          </a:xfrm>
          <a:prstGeom prst="rect">
            <a:avLst/>
          </a:prstGeom>
          <a:noFill/>
        </p:spPr>
        <p:txBody>
          <a:bodyPr wrap="square" rtlCol="0">
            <a:spAutoFit/>
          </a:bodyPr>
          <a:lstStyle/>
          <a:p>
            <a:pPr algn="ctr"/>
            <a:r>
              <a:rPr lang="en-GB" sz="2500" dirty="0">
                <a:latin typeface="Comic Sans MS" charset="0"/>
                <a:ea typeface="Comic Sans MS" charset="0"/>
                <a:cs typeface="Comic Sans MS" charset="0"/>
              </a:rPr>
              <a:t>South Polar skua also eat penguin eggs and chicks.  These penguins are telling the skua to stay away from their chicks.</a:t>
            </a:r>
          </a:p>
          <a:p>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3525" b="5683"/>
          <a:stretch/>
        </p:blipFill>
        <p:spPr>
          <a:xfrm>
            <a:off x="0" y="1317356"/>
            <a:ext cx="9144000" cy="5540644"/>
          </a:xfrm>
          <a:prstGeom prst="rect">
            <a:avLst/>
          </a:prstGeom>
        </p:spPr>
      </p:pic>
      <p:sp>
        <p:nvSpPr>
          <p:cNvPr id="6" name="TextBox 5"/>
          <p:cNvSpPr txBox="1"/>
          <p:nvPr/>
        </p:nvSpPr>
        <p:spPr>
          <a:xfrm>
            <a:off x="6974237" y="6509287"/>
            <a:ext cx="1824990" cy="215444"/>
          </a:xfrm>
          <a:prstGeom prst="rect">
            <a:avLst/>
          </a:prstGeom>
          <a:noFill/>
        </p:spPr>
        <p:txBody>
          <a:bodyPr wrap="square" rtlCol="0">
            <a:spAutoFit/>
          </a:bodyPr>
          <a:lstStyle/>
          <a:p>
            <a:r>
              <a:rPr lang="en-GB" sz="800" dirty="0">
                <a:solidFill>
                  <a:schemeClr val="bg1"/>
                </a:solidFill>
              </a:rPr>
              <a:t>Photo: The Humane Society of the US</a:t>
            </a:r>
          </a:p>
        </p:txBody>
      </p:sp>
    </p:spTree>
    <p:extLst>
      <p:ext uri="{BB962C8B-B14F-4D97-AF65-F5344CB8AC3E}">
        <p14:creationId xmlns:p14="http://schemas.microsoft.com/office/powerpoint/2010/main" val="534221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698" y="40981"/>
            <a:ext cx="8198604" cy="1200329"/>
          </a:xfrm>
          <a:prstGeom prst="rect">
            <a:avLst/>
          </a:prstGeom>
          <a:noFill/>
        </p:spPr>
        <p:txBody>
          <a:bodyPr wrap="square" rtlCol="0">
            <a:spAutoFit/>
          </a:bodyPr>
          <a:lstStyle/>
          <a:p>
            <a:pPr algn="ctr"/>
            <a:r>
              <a:rPr lang="en-GB" sz="3600" dirty="0">
                <a:latin typeface="Comic Sans MS" charset="0"/>
                <a:ea typeface="Comic Sans MS" charset="0"/>
                <a:cs typeface="Comic Sans MS" charset="0"/>
              </a:rPr>
              <a:t>An adult gentoo penguin feeds its chick regurgitated krill</a:t>
            </a: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t="4352" b="4505"/>
          <a:stretch/>
        </p:blipFill>
        <p:spPr>
          <a:xfrm>
            <a:off x="0" y="1303304"/>
            <a:ext cx="9144000" cy="5554696"/>
          </a:xfrm>
        </p:spPr>
      </p:pic>
      <p:sp>
        <p:nvSpPr>
          <p:cNvPr id="7" name="TextBox 6"/>
          <p:cNvSpPr txBox="1"/>
          <p:nvPr/>
        </p:nvSpPr>
        <p:spPr>
          <a:xfrm>
            <a:off x="178231" y="6493789"/>
            <a:ext cx="1557580" cy="230832"/>
          </a:xfrm>
          <a:prstGeom prst="rect">
            <a:avLst/>
          </a:prstGeom>
          <a:noFill/>
        </p:spPr>
        <p:txBody>
          <a:bodyPr wrap="square" rtlCol="0">
            <a:spAutoFit/>
          </a:bodyPr>
          <a:lstStyle/>
          <a:p>
            <a:r>
              <a:rPr lang="en-GB" sz="900" dirty="0"/>
              <a:t>Photo: NOAA Photo Library</a:t>
            </a:r>
          </a:p>
        </p:txBody>
      </p:sp>
    </p:spTree>
    <p:extLst>
      <p:ext uri="{BB962C8B-B14F-4D97-AF65-F5344CB8AC3E}">
        <p14:creationId xmlns:p14="http://schemas.microsoft.com/office/powerpoint/2010/main" val="1390040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74194" y="6459794"/>
            <a:ext cx="2359742" cy="215444"/>
          </a:xfrm>
          <a:prstGeom prst="rect">
            <a:avLst/>
          </a:prstGeom>
          <a:noFill/>
        </p:spPr>
        <p:txBody>
          <a:bodyPr wrap="square" rtlCol="0">
            <a:spAutoFit/>
          </a:bodyPr>
          <a:lstStyle/>
          <a:p>
            <a:r>
              <a:rPr lang="en-GB" sz="800" dirty="0">
                <a:solidFill>
                  <a:schemeClr val="bg1"/>
                </a:solidFill>
              </a:rPr>
              <a:t>Photo: Gregory “Slobirdr” Smith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6860"/>
            <a:ext cx="9144000" cy="5250656"/>
          </a:xfrm>
          <a:prstGeom prst="rect">
            <a:avLst/>
          </a:prstGeom>
        </p:spPr>
      </p:pic>
      <p:sp>
        <p:nvSpPr>
          <p:cNvPr id="7" name="TextBox 6"/>
          <p:cNvSpPr txBox="1"/>
          <p:nvPr/>
        </p:nvSpPr>
        <p:spPr>
          <a:xfrm>
            <a:off x="225286" y="6642556"/>
            <a:ext cx="2557669" cy="215444"/>
          </a:xfrm>
          <a:prstGeom prst="rect">
            <a:avLst/>
          </a:prstGeom>
          <a:noFill/>
        </p:spPr>
        <p:txBody>
          <a:bodyPr wrap="square" rtlCol="0">
            <a:spAutoFit/>
          </a:bodyPr>
          <a:lstStyle/>
          <a:p>
            <a:r>
              <a:rPr lang="en-GB" sz="800" dirty="0"/>
              <a:t>Photo: Antarctic and Southern Ocean Coalition</a:t>
            </a:r>
          </a:p>
        </p:txBody>
      </p:sp>
      <p:sp>
        <p:nvSpPr>
          <p:cNvPr id="8" name="TextBox 7"/>
          <p:cNvSpPr txBox="1"/>
          <p:nvPr/>
        </p:nvSpPr>
        <p:spPr>
          <a:xfrm>
            <a:off x="0" y="278296"/>
            <a:ext cx="9144000" cy="830997"/>
          </a:xfrm>
          <a:prstGeom prst="rect">
            <a:avLst/>
          </a:prstGeom>
          <a:noFill/>
        </p:spPr>
        <p:txBody>
          <a:bodyPr wrap="square" rtlCol="0">
            <a:spAutoFit/>
          </a:bodyPr>
          <a:lstStyle/>
          <a:p>
            <a:pPr algn="ctr"/>
            <a:r>
              <a:rPr lang="en-GB" sz="2400" dirty="0">
                <a:latin typeface="Comic Sans MS" charset="0"/>
                <a:ea typeface="Comic Sans MS" charset="0"/>
                <a:cs typeface="Comic Sans MS" charset="0"/>
              </a:rPr>
              <a:t>Orcas, or killer whales, are one of the world’s most powerful predators. They hunt in deadly pods of up to 40 individuals</a:t>
            </a:r>
          </a:p>
        </p:txBody>
      </p:sp>
    </p:spTree>
    <p:extLst>
      <p:ext uri="{BB962C8B-B14F-4D97-AF65-F5344CB8AC3E}">
        <p14:creationId xmlns:p14="http://schemas.microsoft.com/office/powerpoint/2010/main" val="1750284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042" y="129830"/>
            <a:ext cx="8708477" cy="1077218"/>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At certain times of the year, an adult blue whale eats about 4 tonnes of krill a day!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15" b="4464"/>
          <a:stretch/>
        </p:blipFill>
        <p:spPr>
          <a:xfrm>
            <a:off x="-1" y="1318592"/>
            <a:ext cx="9144000" cy="5539408"/>
          </a:xfrm>
          <a:prstGeom prst="rect">
            <a:avLst/>
          </a:prstGeom>
        </p:spPr>
      </p:pic>
      <p:sp>
        <p:nvSpPr>
          <p:cNvPr id="6" name="TextBox 5"/>
          <p:cNvSpPr txBox="1"/>
          <p:nvPr/>
        </p:nvSpPr>
        <p:spPr>
          <a:xfrm>
            <a:off x="265042" y="6427304"/>
            <a:ext cx="1696279" cy="230832"/>
          </a:xfrm>
          <a:prstGeom prst="rect">
            <a:avLst/>
          </a:prstGeom>
          <a:noFill/>
        </p:spPr>
        <p:txBody>
          <a:bodyPr wrap="square" rtlCol="0">
            <a:spAutoFit/>
          </a:bodyPr>
          <a:lstStyle/>
          <a:p>
            <a:r>
              <a:rPr lang="en-GB" sz="900" dirty="0">
                <a:solidFill>
                  <a:schemeClr val="bg1"/>
                </a:solidFill>
              </a:rPr>
              <a:t>Photo: Amila Tennakoon</a:t>
            </a:r>
          </a:p>
        </p:txBody>
      </p:sp>
    </p:spTree>
    <p:extLst>
      <p:ext uri="{BB962C8B-B14F-4D97-AF65-F5344CB8AC3E}">
        <p14:creationId xmlns:p14="http://schemas.microsoft.com/office/powerpoint/2010/main" val="13295841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943" b="12214"/>
          <a:stretch/>
        </p:blipFill>
        <p:spPr>
          <a:xfrm>
            <a:off x="0" y="1212574"/>
            <a:ext cx="9144000" cy="5645426"/>
          </a:xfrm>
        </p:spPr>
      </p:pic>
      <p:sp>
        <p:nvSpPr>
          <p:cNvPr id="5" name="TextBox 4"/>
          <p:cNvSpPr txBox="1"/>
          <p:nvPr/>
        </p:nvSpPr>
        <p:spPr>
          <a:xfrm>
            <a:off x="7876509" y="6462793"/>
            <a:ext cx="1736035" cy="230832"/>
          </a:xfrm>
          <a:prstGeom prst="rect">
            <a:avLst/>
          </a:prstGeom>
          <a:noFill/>
        </p:spPr>
        <p:txBody>
          <a:bodyPr wrap="square" rtlCol="0">
            <a:spAutoFit/>
          </a:bodyPr>
          <a:lstStyle/>
          <a:p>
            <a:r>
              <a:rPr lang="en-GB" sz="900" dirty="0"/>
              <a:t>Photo: GrahamC57</a:t>
            </a:r>
          </a:p>
        </p:txBody>
      </p:sp>
      <p:sp>
        <p:nvSpPr>
          <p:cNvPr id="6" name="TextBox 5"/>
          <p:cNvSpPr txBox="1"/>
          <p:nvPr/>
        </p:nvSpPr>
        <p:spPr>
          <a:xfrm>
            <a:off x="198782" y="95600"/>
            <a:ext cx="8746435" cy="1077218"/>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A leopard seal is attacking these adelie penguins, hoping for his next meal</a:t>
            </a:r>
          </a:p>
        </p:txBody>
      </p:sp>
    </p:spTree>
    <p:extLst>
      <p:ext uri="{BB962C8B-B14F-4D97-AF65-F5344CB8AC3E}">
        <p14:creationId xmlns:p14="http://schemas.microsoft.com/office/powerpoint/2010/main" val="449388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234" y="53637"/>
            <a:ext cx="8849532" cy="1446550"/>
          </a:xfrm>
          <a:prstGeom prst="rect">
            <a:avLst/>
          </a:prstGeom>
          <a:noFill/>
        </p:spPr>
        <p:txBody>
          <a:bodyPr wrap="square" rtlCol="0">
            <a:spAutoFit/>
          </a:bodyPr>
          <a:lstStyle/>
          <a:p>
            <a:pPr algn="ctr"/>
            <a:r>
              <a:rPr lang="en-GB" sz="4400" dirty="0">
                <a:latin typeface="Comic Sans MS" charset="0"/>
                <a:ea typeface="Comic Sans MS" charset="0"/>
                <a:cs typeface="Comic Sans MS" charset="0"/>
              </a:rPr>
              <a:t>HOW ARE HUMANS AFFECTING ANTARCTICA?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0187"/>
            <a:ext cx="9144000" cy="5357813"/>
          </a:xfrm>
          <a:prstGeom prst="rect">
            <a:avLst/>
          </a:prstGeom>
        </p:spPr>
      </p:pic>
      <p:sp>
        <p:nvSpPr>
          <p:cNvPr id="6" name="TextBox 5"/>
          <p:cNvSpPr txBox="1"/>
          <p:nvPr/>
        </p:nvSpPr>
        <p:spPr>
          <a:xfrm>
            <a:off x="304800" y="6427304"/>
            <a:ext cx="1298713" cy="230832"/>
          </a:xfrm>
          <a:prstGeom prst="rect">
            <a:avLst/>
          </a:prstGeom>
          <a:noFill/>
        </p:spPr>
        <p:txBody>
          <a:bodyPr wrap="square" rtlCol="0">
            <a:spAutoFit/>
          </a:bodyPr>
          <a:lstStyle/>
          <a:p>
            <a:r>
              <a:rPr lang="en-GB" sz="900" dirty="0"/>
              <a:t>Photo: Gilad Rom</a:t>
            </a:r>
          </a:p>
        </p:txBody>
      </p:sp>
    </p:spTree>
    <p:extLst>
      <p:ext uri="{BB962C8B-B14F-4D97-AF65-F5344CB8AC3E}">
        <p14:creationId xmlns:p14="http://schemas.microsoft.com/office/powerpoint/2010/main" val="2071778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8" y="1718965"/>
            <a:ext cx="9144000" cy="5139035"/>
          </a:xfrm>
          <a:prstGeom prst="rect">
            <a:avLst/>
          </a:prstGeom>
        </p:spPr>
      </p:pic>
      <p:sp>
        <p:nvSpPr>
          <p:cNvPr id="7" name="TextBox 6"/>
          <p:cNvSpPr txBox="1"/>
          <p:nvPr/>
        </p:nvSpPr>
        <p:spPr>
          <a:xfrm>
            <a:off x="7584733" y="6445686"/>
            <a:ext cx="1669774" cy="230832"/>
          </a:xfrm>
          <a:prstGeom prst="rect">
            <a:avLst/>
          </a:prstGeom>
          <a:noFill/>
        </p:spPr>
        <p:txBody>
          <a:bodyPr wrap="square" rtlCol="0">
            <a:spAutoFit/>
          </a:bodyPr>
          <a:lstStyle/>
          <a:p>
            <a:r>
              <a:rPr lang="en-US" sz="900" dirty="0">
                <a:solidFill>
                  <a:schemeClr val="bg1"/>
                </a:solidFill>
              </a:rPr>
              <a:t>Photo: Darren Flinders: </a:t>
            </a:r>
          </a:p>
        </p:txBody>
      </p:sp>
      <p:sp>
        <p:nvSpPr>
          <p:cNvPr id="2" name="TextBox 1"/>
          <p:cNvSpPr txBox="1"/>
          <p:nvPr/>
        </p:nvSpPr>
        <p:spPr>
          <a:xfrm>
            <a:off x="-12718" y="132735"/>
            <a:ext cx="9156717" cy="1523494"/>
          </a:xfrm>
          <a:prstGeom prst="rect">
            <a:avLst/>
          </a:prstGeom>
          <a:noFill/>
        </p:spPr>
        <p:txBody>
          <a:bodyPr wrap="square" rtlCol="0">
            <a:spAutoFit/>
          </a:bodyPr>
          <a:lstStyle/>
          <a:p>
            <a:pPr algn="ctr"/>
            <a:r>
              <a:rPr lang="en-GB" sz="3100" dirty="0">
                <a:latin typeface="Comic Sans MS" charset="0"/>
                <a:ea typeface="Comic Sans MS" charset="0"/>
                <a:cs typeface="Comic Sans MS" charset="0"/>
              </a:rPr>
              <a:t>By burning fossil fuels, humans are increasing the amount of carbon dioxide in the atmosphere and increasing the speed of climate change  </a:t>
            </a:r>
          </a:p>
        </p:txBody>
      </p:sp>
    </p:spTree>
    <p:extLst>
      <p:ext uri="{BB962C8B-B14F-4D97-AF65-F5344CB8AC3E}">
        <p14:creationId xmlns:p14="http://schemas.microsoft.com/office/powerpoint/2010/main" val="1963986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968" y="250723"/>
            <a:ext cx="8583561" cy="369332"/>
          </a:xfrm>
          <a:prstGeom prst="rect">
            <a:avLst/>
          </a:prstGeom>
          <a:noFill/>
        </p:spPr>
        <p:txBody>
          <a:bodyPr wrap="square" rtlCol="0">
            <a:spAutoFit/>
          </a:bodyPr>
          <a:lstStyle/>
          <a:p>
            <a:endParaRPr lang="en-GB" dirty="0">
              <a:latin typeface="Comic Sans MS" charset="0"/>
              <a:ea typeface="Comic Sans MS" charset="0"/>
              <a:cs typeface="Comic Sans MS"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20" b="10249"/>
          <a:stretch/>
        </p:blipFill>
        <p:spPr>
          <a:xfrm>
            <a:off x="0" y="1511174"/>
            <a:ext cx="9144000" cy="5346826"/>
          </a:xfrm>
          <a:prstGeom prst="rect">
            <a:avLst/>
          </a:prstGeom>
        </p:spPr>
      </p:pic>
      <p:sp>
        <p:nvSpPr>
          <p:cNvPr id="3" name="TextBox 2"/>
          <p:cNvSpPr txBox="1"/>
          <p:nvPr/>
        </p:nvSpPr>
        <p:spPr>
          <a:xfrm>
            <a:off x="7403690" y="6341806"/>
            <a:ext cx="1179871" cy="230832"/>
          </a:xfrm>
          <a:prstGeom prst="rect">
            <a:avLst/>
          </a:prstGeom>
          <a:noFill/>
        </p:spPr>
        <p:txBody>
          <a:bodyPr wrap="square" rtlCol="0">
            <a:spAutoFit/>
          </a:bodyPr>
          <a:lstStyle/>
          <a:p>
            <a:r>
              <a:rPr lang="en-GB" sz="900" dirty="0">
                <a:solidFill>
                  <a:schemeClr val="bg1"/>
                </a:solidFill>
              </a:rPr>
              <a:t>Photo: jomilo75</a:t>
            </a:r>
          </a:p>
        </p:txBody>
      </p:sp>
      <p:sp>
        <p:nvSpPr>
          <p:cNvPr id="5" name="TextBox 4"/>
          <p:cNvSpPr txBox="1"/>
          <p:nvPr/>
        </p:nvSpPr>
        <p:spPr>
          <a:xfrm>
            <a:off x="185980" y="49245"/>
            <a:ext cx="8834034" cy="1338828"/>
          </a:xfrm>
          <a:prstGeom prst="rect">
            <a:avLst/>
          </a:prstGeom>
          <a:noFill/>
        </p:spPr>
        <p:txBody>
          <a:bodyPr wrap="square" rtlCol="0">
            <a:spAutoFit/>
          </a:bodyPr>
          <a:lstStyle/>
          <a:p>
            <a:pPr algn="ctr"/>
            <a:r>
              <a:rPr lang="en-GB" sz="2700" dirty="0">
                <a:latin typeface="Comic Sans MS" charset="0"/>
                <a:ea typeface="Comic Sans MS" charset="0"/>
                <a:cs typeface="Comic Sans MS" charset="0"/>
              </a:rPr>
              <a:t>The Antarctic Peninsula has seen temperature increases of nearly 3ºc in the last 50 years.  This is a much faster rate of warming than the global average</a:t>
            </a:r>
          </a:p>
        </p:txBody>
      </p:sp>
    </p:spTree>
    <p:extLst>
      <p:ext uri="{BB962C8B-B14F-4D97-AF65-F5344CB8AC3E}">
        <p14:creationId xmlns:p14="http://schemas.microsoft.com/office/powerpoint/2010/main" val="1898072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765" y="176767"/>
            <a:ext cx="8905461" cy="2062103"/>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In parts of the Antarctic peninsula, sea ice cover has reduced significantly in 30 years.  </a:t>
            </a:r>
          </a:p>
          <a:p>
            <a:br>
              <a:rPr lang="en-US" sz="3200" dirty="0"/>
            </a:br>
            <a:endParaRPr lang="en-GB" sz="3200" dirty="0">
              <a:latin typeface="Comic Sans MS" charset="0"/>
              <a:ea typeface="Comic Sans MS" charset="0"/>
              <a:cs typeface="Comic Sans MS"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491"/>
            <a:ext cx="9144000" cy="5143500"/>
          </a:xfrm>
          <a:prstGeom prst="rect">
            <a:avLst/>
          </a:prstGeom>
        </p:spPr>
      </p:pic>
      <p:sp>
        <p:nvSpPr>
          <p:cNvPr id="5" name="TextBox 4"/>
          <p:cNvSpPr txBox="1"/>
          <p:nvPr/>
        </p:nvSpPr>
        <p:spPr>
          <a:xfrm>
            <a:off x="7222435" y="6639339"/>
            <a:ext cx="1484243" cy="230832"/>
          </a:xfrm>
          <a:prstGeom prst="rect">
            <a:avLst/>
          </a:prstGeom>
          <a:noFill/>
        </p:spPr>
        <p:txBody>
          <a:bodyPr wrap="square" rtlCol="0">
            <a:spAutoFit/>
          </a:bodyPr>
          <a:lstStyle/>
          <a:p>
            <a:r>
              <a:rPr lang="en-GB" sz="900" dirty="0"/>
              <a:t>Photo: Stuart Rankin</a:t>
            </a:r>
          </a:p>
        </p:txBody>
      </p:sp>
    </p:spTree>
    <p:extLst>
      <p:ext uri="{BB962C8B-B14F-4D97-AF65-F5344CB8AC3E}">
        <p14:creationId xmlns:p14="http://schemas.microsoft.com/office/powerpoint/2010/main" val="42813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2026" y="206477"/>
            <a:ext cx="2344993" cy="5016758"/>
          </a:xfrm>
          <a:prstGeom prst="rect">
            <a:avLst/>
          </a:prstGeom>
          <a:noFill/>
        </p:spPr>
        <p:txBody>
          <a:bodyPr wrap="square" rtlCol="0">
            <a:spAutoFit/>
          </a:bodyPr>
          <a:lstStyle/>
          <a:p>
            <a:r>
              <a:rPr lang="en-GB" sz="3200" dirty="0">
                <a:latin typeface="Comic Sans MS" charset="0"/>
                <a:ea typeface="Comic Sans MS" charset="0"/>
                <a:cs typeface="Comic Sans MS" charset="0"/>
              </a:rPr>
              <a:t>Both poles are very cold </a:t>
            </a:r>
          </a:p>
          <a:p>
            <a:endParaRPr lang="en-GB" sz="3200" dirty="0">
              <a:latin typeface="Comic Sans MS" charset="0"/>
              <a:ea typeface="Comic Sans MS" charset="0"/>
              <a:cs typeface="Comic Sans MS" charset="0"/>
            </a:endParaRPr>
          </a:p>
          <a:p>
            <a:r>
              <a:rPr lang="en-GB" sz="3200" dirty="0">
                <a:latin typeface="Comic Sans MS" charset="0"/>
                <a:ea typeface="Comic Sans MS" charset="0"/>
                <a:cs typeface="Comic Sans MS" charset="0"/>
              </a:rPr>
              <a:t>But the South Pole is a lot colder than the North Pole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4" y="0"/>
            <a:ext cx="6858000" cy="6858000"/>
          </a:xfrm>
          <a:prstGeom prst="rect">
            <a:avLst/>
          </a:prstGeom>
        </p:spPr>
      </p:pic>
      <p:sp>
        <p:nvSpPr>
          <p:cNvPr id="6" name="TextBox 5"/>
          <p:cNvSpPr txBox="1"/>
          <p:nvPr/>
        </p:nvSpPr>
        <p:spPr>
          <a:xfrm>
            <a:off x="4468761" y="6592529"/>
            <a:ext cx="1769807" cy="230832"/>
          </a:xfrm>
          <a:prstGeom prst="rect">
            <a:avLst/>
          </a:prstGeom>
          <a:noFill/>
        </p:spPr>
        <p:txBody>
          <a:bodyPr wrap="square" rtlCol="0">
            <a:spAutoFit/>
          </a:bodyPr>
          <a:lstStyle/>
          <a:p>
            <a:r>
              <a:rPr lang="en-GB" sz="900" dirty="0"/>
              <a:t>Photo: Christopher Michel</a:t>
            </a:r>
          </a:p>
        </p:txBody>
      </p:sp>
      <p:sp>
        <p:nvSpPr>
          <p:cNvPr id="10" name="Left Arrow 9"/>
          <p:cNvSpPr/>
          <p:nvPr/>
        </p:nvSpPr>
        <p:spPr>
          <a:xfrm>
            <a:off x="5766619" y="3008671"/>
            <a:ext cx="855407" cy="501445"/>
          </a:xfrm>
          <a:prstGeom prst="left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8783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75"/>
            <a:ext cx="9144000" cy="5572125"/>
          </a:xfrm>
          <a:prstGeom prst="rect">
            <a:avLst/>
          </a:prstGeom>
        </p:spPr>
      </p:pic>
      <p:sp>
        <p:nvSpPr>
          <p:cNvPr id="5" name="TextBox 4"/>
          <p:cNvSpPr txBox="1"/>
          <p:nvPr/>
        </p:nvSpPr>
        <p:spPr>
          <a:xfrm>
            <a:off x="6835515" y="6520721"/>
            <a:ext cx="2023671" cy="215444"/>
          </a:xfrm>
          <a:prstGeom prst="rect">
            <a:avLst/>
          </a:prstGeom>
          <a:noFill/>
        </p:spPr>
        <p:txBody>
          <a:bodyPr wrap="square" rtlCol="0">
            <a:spAutoFit/>
          </a:bodyPr>
          <a:lstStyle/>
          <a:p>
            <a:r>
              <a:rPr lang="en-GB" sz="800" dirty="0">
                <a:solidFill>
                  <a:schemeClr val="bg1"/>
                </a:solidFill>
              </a:rPr>
              <a:t>Photo: NASA Goddard Space Flight Centre</a:t>
            </a:r>
          </a:p>
        </p:txBody>
      </p:sp>
      <p:sp>
        <p:nvSpPr>
          <p:cNvPr id="6" name="TextBox 5"/>
          <p:cNvSpPr txBox="1"/>
          <p:nvPr/>
        </p:nvSpPr>
        <p:spPr>
          <a:xfrm>
            <a:off x="104931" y="104931"/>
            <a:ext cx="8904158" cy="1077218"/>
          </a:xfrm>
          <a:prstGeom prst="rect">
            <a:avLst/>
          </a:prstGeom>
          <a:noFill/>
        </p:spPr>
        <p:txBody>
          <a:bodyPr wrap="square" rtlCol="0">
            <a:spAutoFit/>
          </a:bodyPr>
          <a:lstStyle/>
          <a:p>
            <a:pPr algn="ctr"/>
            <a:r>
              <a:rPr lang="en-GB" sz="3200" dirty="0">
                <a:latin typeface="Comic Sans MS" charset="0"/>
                <a:ea typeface="Comic Sans MS" charset="0"/>
                <a:cs typeface="Comic Sans MS" charset="0"/>
              </a:rPr>
              <a:t>In 2002, the Larsen B ice shelf collapsed dramatically into the Weddell Sea</a:t>
            </a:r>
          </a:p>
        </p:txBody>
      </p:sp>
    </p:spTree>
    <p:extLst>
      <p:ext uri="{BB962C8B-B14F-4D97-AF65-F5344CB8AC3E}">
        <p14:creationId xmlns:p14="http://schemas.microsoft.com/office/powerpoint/2010/main" val="1830430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17" b="2297"/>
          <a:stretch/>
        </p:blipFill>
        <p:spPr>
          <a:xfrm>
            <a:off x="0" y="964311"/>
            <a:ext cx="9144000" cy="5923669"/>
          </a:xfrm>
          <a:prstGeom prst="rect">
            <a:avLst/>
          </a:prstGeom>
        </p:spPr>
      </p:pic>
      <p:sp>
        <p:nvSpPr>
          <p:cNvPr id="5" name="TextBox 4"/>
          <p:cNvSpPr txBox="1"/>
          <p:nvPr/>
        </p:nvSpPr>
        <p:spPr>
          <a:xfrm>
            <a:off x="0" y="89940"/>
            <a:ext cx="9144000" cy="769441"/>
          </a:xfrm>
          <a:prstGeom prst="rect">
            <a:avLst/>
          </a:prstGeom>
          <a:noFill/>
        </p:spPr>
        <p:txBody>
          <a:bodyPr wrap="square" rtlCol="0">
            <a:spAutoFit/>
          </a:bodyPr>
          <a:lstStyle/>
          <a:p>
            <a:pPr algn="ctr"/>
            <a:r>
              <a:rPr lang="en-GB" sz="2200" dirty="0">
                <a:latin typeface="Comic Sans MS" charset="0"/>
                <a:ea typeface="Comic Sans MS" charset="0"/>
                <a:cs typeface="Comic Sans MS" charset="0"/>
              </a:rPr>
              <a:t>In 2010 a section of the Larsen C ice shelf started to break off.    It finally broke off in July 2017, making the world’s largest iceberg</a:t>
            </a:r>
          </a:p>
        </p:txBody>
      </p:sp>
    </p:spTree>
    <p:extLst>
      <p:ext uri="{BB962C8B-B14F-4D97-AF65-F5344CB8AC3E}">
        <p14:creationId xmlns:p14="http://schemas.microsoft.com/office/powerpoint/2010/main" val="800473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286" b="14396"/>
          <a:stretch/>
        </p:blipFill>
        <p:spPr>
          <a:xfrm>
            <a:off x="0" y="1212574"/>
            <a:ext cx="9144000" cy="5645426"/>
          </a:xfrm>
          <a:prstGeom prst="rect">
            <a:avLst/>
          </a:prstGeom>
        </p:spPr>
      </p:pic>
      <p:sp>
        <p:nvSpPr>
          <p:cNvPr id="5" name="TextBox 4"/>
          <p:cNvSpPr txBox="1"/>
          <p:nvPr/>
        </p:nvSpPr>
        <p:spPr>
          <a:xfrm>
            <a:off x="8203095" y="6533321"/>
            <a:ext cx="1351722" cy="230832"/>
          </a:xfrm>
          <a:prstGeom prst="rect">
            <a:avLst/>
          </a:prstGeom>
          <a:noFill/>
        </p:spPr>
        <p:txBody>
          <a:bodyPr wrap="square" rtlCol="0">
            <a:spAutoFit/>
          </a:bodyPr>
          <a:lstStyle/>
          <a:p>
            <a:r>
              <a:rPr lang="en-GB" sz="900" dirty="0"/>
              <a:t>Photo: Cedar</a:t>
            </a:r>
          </a:p>
        </p:txBody>
      </p:sp>
      <p:sp>
        <p:nvSpPr>
          <p:cNvPr id="6" name="TextBox 5"/>
          <p:cNvSpPr txBox="1"/>
          <p:nvPr/>
        </p:nvSpPr>
        <p:spPr>
          <a:xfrm>
            <a:off x="331304" y="12245"/>
            <a:ext cx="8362122" cy="1200329"/>
          </a:xfrm>
          <a:prstGeom prst="rect">
            <a:avLst/>
          </a:prstGeom>
          <a:noFill/>
        </p:spPr>
        <p:txBody>
          <a:bodyPr wrap="square" rtlCol="0">
            <a:spAutoFit/>
          </a:bodyPr>
          <a:lstStyle/>
          <a:p>
            <a:pPr algn="ctr"/>
            <a:r>
              <a:rPr lang="en-GB" sz="2400" dirty="0">
                <a:latin typeface="Comic Sans MS" charset="0"/>
                <a:ea typeface="Comic Sans MS" charset="0"/>
                <a:cs typeface="Comic Sans MS" charset="0"/>
              </a:rPr>
              <a:t>There’s been no significant ice loss from continental Antarctica - it’s so cold here that even if temperatures rise a few degrees there still wouldn’t be any melting</a:t>
            </a:r>
          </a:p>
        </p:txBody>
      </p:sp>
    </p:spTree>
    <p:extLst>
      <p:ext uri="{BB962C8B-B14F-4D97-AF65-F5344CB8AC3E}">
        <p14:creationId xmlns:p14="http://schemas.microsoft.com/office/powerpoint/2010/main" val="257247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9270"/>
            <a:ext cx="4015409" cy="369332"/>
          </a:xfrm>
          <a:prstGeom prst="rect">
            <a:avLst/>
          </a:prstGeom>
          <a:solidFill>
            <a:schemeClr val="bg1"/>
          </a:solidFill>
        </p:spPr>
        <p:txBody>
          <a:bodyPr wrap="square" rtlCol="0">
            <a:spAutoFit/>
          </a:bodyPr>
          <a:lstStyle/>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6" y="2743200"/>
            <a:ext cx="3446145" cy="4114800"/>
          </a:xfrm>
          <a:prstGeom prst="rect">
            <a:avLst/>
          </a:prstGeom>
        </p:spPr>
      </p:pic>
      <p:sp>
        <p:nvSpPr>
          <p:cNvPr id="8" name="TextBox 7"/>
          <p:cNvSpPr txBox="1"/>
          <p:nvPr/>
        </p:nvSpPr>
        <p:spPr>
          <a:xfrm>
            <a:off x="2007704" y="6600854"/>
            <a:ext cx="1577008" cy="215444"/>
          </a:xfrm>
          <a:prstGeom prst="rect">
            <a:avLst/>
          </a:prstGeom>
          <a:noFill/>
        </p:spPr>
        <p:txBody>
          <a:bodyPr wrap="square" rtlCol="0">
            <a:spAutoFit/>
          </a:bodyPr>
          <a:lstStyle/>
          <a:p>
            <a:r>
              <a:rPr lang="en-GB" sz="800" dirty="0"/>
              <a:t>Photo: Christopher Michel</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10991"/>
          <a:stretch/>
        </p:blipFill>
        <p:spPr>
          <a:xfrm>
            <a:off x="3048000" y="1257216"/>
            <a:ext cx="4499429" cy="24655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217" y="3525569"/>
            <a:ext cx="4770783" cy="3183007"/>
          </a:xfrm>
          <a:prstGeom prst="rect">
            <a:avLst/>
          </a:prstGeom>
        </p:spPr>
      </p:pic>
      <p:sp>
        <p:nvSpPr>
          <p:cNvPr id="10" name="TextBox 9"/>
          <p:cNvSpPr txBox="1"/>
          <p:nvPr/>
        </p:nvSpPr>
        <p:spPr>
          <a:xfrm>
            <a:off x="4394255" y="6385410"/>
            <a:ext cx="1059594" cy="215444"/>
          </a:xfrm>
          <a:prstGeom prst="rect">
            <a:avLst/>
          </a:prstGeom>
          <a:noFill/>
        </p:spPr>
        <p:txBody>
          <a:bodyPr wrap="square" rtlCol="0">
            <a:spAutoFit/>
          </a:bodyPr>
          <a:lstStyle/>
          <a:p>
            <a:r>
              <a:rPr lang="en-GB" sz="800" dirty="0"/>
              <a:t>Photo: Michael Sale</a:t>
            </a:r>
          </a:p>
        </p:txBody>
      </p:sp>
      <p:sp>
        <p:nvSpPr>
          <p:cNvPr id="12" name="TextBox 11"/>
          <p:cNvSpPr txBox="1"/>
          <p:nvPr/>
        </p:nvSpPr>
        <p:spPr>
          <a:xfrm>
            <a:off x="3128641" y="3310125"/>
            <a:ext cx="1306285" cy="215444"/>
          </a:xfrm>
          <a:prstGeom prst="rect">
            <a:avLst/>
          </a:prstGeom>
          <a:noFill/>
        </p:spPr>
        <p:txBody>
          <a:bodyPr wrap="square" rtlCol="0">
            <a:spAutoFit/>
          </a:bodyPr>
          <a:lstStyle/>
          <a:p>
            <a:r>
              <a:rPr lang="en-GB" sz="800" dirty="0"/>
              <a:t>Photo: Christopher Michel</a:t>
            </a:r>
          </a:p>
        </p:txBody>
      </p:sp>
      <p:sp>
        <p:nvSpPr>
          <p:cNvPr id="13" name="TextBox 12"/>
          <p:cNvSpPr txBox="1"/>
          <p:nvPr/>
        </p:nvSpPr>
        <p:spPr>
          <a:xfrm>
            <a:off x="0" y="187074"/>
            <a:ext cx="9144000" cy="800219"/>
          </a:xfrm>
          <a:prstGeom prst="rect">
            <a:avLst/>
          </a:prstGeom>
          <a:noFill/>
        </p:spPr>
        <p:txBody>
          <a:bodyPr wrap="square" rtlCol="0">
            <a:spAutoFit/>
          </a:bodyPr>
          <a:lstStyle/>
          <a:p>
            <a:pPr algn="ctr"/>
            <a:r>
              <a:rPr lang="en-GB" sz="2300" dirty="0">
                <a:latin typeface="Comic Sans MS" charset="0"/>
                <a:ea typeface="Comic Sans MS" charset="0"/>
                <a:cs typeface="Comic Sans MS" charset="0"/>
              </a:rPr>
              <a:t>Krill is vital to the Antarctic food web.  Whales, penguins, seals and fish all feed on it, so a decline could seriously threaten them</a:t>
            </a:r>
          </a:p>
        </p:txBody>
      </p:sp>
    </p:spTree>
    <p:extLst>
      <p:ext uri="{BB962C8B-B14F-4D97-AF65-F5344CB8AC3E}">
        <p14:creationId xmlns:p14="http://schemas.microsoft.com/office/powerpoint/2010/main" val="291373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620" b="8406"/>
          <a:stretch/>
        </p:blipFill>
        <p:spPr>
          <a:xfrm>
            <a:off x="0" y="930604"/>
            <a:ext cx="9144000" cy="5927397"/>
          </a:xfrm>
          <a:prstGeom prst="rect">
            <a:avLst/>
          </a:prstGeom>
        </p:spPr>
      </p:pic>
      <p:sp>
        <p:nvSpPr>
          <p:cNvPr id="6" name="TextBox 5"/>
          <p:cNvSpPr txBox="1"/>
          <p:nvPr/>
        </p:nvSpPr>
        <p:spPr>
          <a:xfrm>
            <a:off x="7142922" y="6453809"/>
            <a:ext cx="1484243" cy="230832"/>
          </a:xfrm>
          <a:prstGeom prst="rect">
            <a:avLst/>
          </a:prstGeom>
          <a:noFill/>
        </p:spPr>
        <p:txBody>
          <a:bodyPr wrap="square" rtlCol="0">
            <a:spAutoFit/>
          </a:bodyPr>
          <a:lstStyle/>
          <a:p>
            <a:r>
              <a:rPr lang="en-GB" sz="900" dirty="0">
                <a:solidFill>
                  <a:schemeClr val="bg1"/>
                </a:solidFill>
              </a:rPr>
              <a:t>Photo: Murray Foubister</a:t>
            </a:r>
          </a:p>
        </p:txBody>
      </p:sp>
      <p:sp>
        <p:nvSpPr>
          <p:cNvPr id="2" name="TextBox 1"/>
          <p:cNvSpPr txBox="1"/>
          <p:nvPr/>
        </p:nvSpPr>
        <p:spPr>
          <a:xfrm>
            <a:off x="145774" y="73103"/>
            <a:ext cx="8587408" cy="830997"/>
          </a:xfrm>
          <a:prstGeom prst="rect">
            <a:avLst/>
          </a:prstGeom>
          <a:noFill/>
        </p:spPr>
        <p:txBody>
          <a:bodyPr wrap="square" rtlCol="0">
            <a:spAutoFit/>
          </a:bodyPr>
          <a:lstStyle/>
          <a:p>
            <a:pPr algn="ctr"/>
            <a:r>
              <a:rPr lang="en-GB" sz="2400" dirty="0">
                <a:latin typeface="Comic Sans MS" charset="0"/>
                <a:ea typeface="Comic Sans MS" charset="0"/>
                <a:cs typeface="Comic Sans MS" charset="0"/>
              </a:rPr>
              <a:t>On the Antarctic Peninsula, loss of sea ice has led to a decline in the number of adélie penguins</a:t>
            </a:r>
          </a:p>
        </p:txBody>
      </p:sp>
    </p:spTree>
    <p:extLst>
      <p:ext uri="{BB962C8B-B14F-4D97-AF65-F5344CB8AC3E}">
        <p14:creationId xmlns:p14="http://schemas.microsoft.com/office/powerpoint/2010/main" val="1321276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740"/>
            <a:ext cx="9144000" cy="1143000"/>
          </a:xfrm>
        </p:spPr>
        <p:txBody>
          <a:bodyPr>
            <a:noAutofit/>
          </a:bodyPr>
          <a:lstStyle/>
          <a:p>
            <a:r>
              <a:rPr lang="en-US" sz="2400" dirty="0">
                <a:latin typeface="Comic Sans MS" charset="0"/>
                <a:ea typeface="Comic Sans MS" charset="0"/>
                <a:cs typeface="Comic Sans MS" charset="0"/>
              </a:rPr>
              <a:t>Scientists estimate that if all the ice in Antarctica melted, sea levels around the world would rise by over 60 metres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 b="19074"/>
          <a:stretch/>
        </p:blipFill>
        <p:spPr>
          <a:xfrm>
            <a:off x="-121709" y="1234174"/>
            <a:ext cx="9265709" cy="5623826"/>
          </a:xfrm>
        </p:spPr>
      </p:pic>
      <p:sp>
        <p:nvSpPr>
          <p:cNvPr id="5" name="TextBox 4"/>
          <p:cNvSpPr txBox="1"/>
          <p:nvPr/>
        </p:nvSpPr>
        <p:spPr>
          <a:xfrm>
            <a:off x="7841226" y="6381136"/>
            <a:ext cx="1091381" cy="230832"/>
          </a:xfrm>
          <a:prstGeom prst="rect">
            <a:avLst/>
          </a:prstGeom>
          <a:noFill/>
        </p:spPr>
        <p:txBody>
          <a:bodyPr wrap="square" rtlCol="0">
            <a:spAutoFit/>
          </a:bodyPr>
          <a:lstStyle/>
          <a:p>
            <a:r>
              <a:rPr lang="en-GB" sz="900" dirty="0"/>
              <a:t>Photo: Tim Ellis</a:t>
            </a:r>
          </a:p>
        </p:txBody>
      </p:sp>
    </p:spTree>
    <p:extLst>
      <p:ext uri="{BB962C8B-B14F-4D97-AF65-F5344CB8AC3E}">
        <p14:creationId xmlns:p14="http://schemas.microsoft.com/office/powerpoint/2010/main" val="659626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3430"/>
            <a:ext cx="9144000" cy="5134570"/>
          </a:xfrm>
          <a:prstGeom prst="rect">
            <a:avLst/>
          </a:prstGeom>
        </p:spPr>
      </p:pic>
      <p:sp>
        <p:nvSpPr>
          <p:cNvPr id="6" name="TextBox 5"/>
          <p:cNvSpPr txBox="1"/>
          <p:nvPr/>
        </p:nvSpPr>
        <p:spPr>
          <a:xfrm>
            <a:off x="216976" y="163295"/>
            <a:ext cx="8663553" cy="1431161"/>
          </a:xfrm>
          <a:prstGeom prst="rect">
            <a:avLst/>
          </a:prstGeom>
          <a:noFill/>
        </p:spPr>
        <p:txBody>
          <a:bodyPr wrap="square" rtlCol="0">
            <a:spAutoFit/>
          </a:bodyPr>
          <a:lstStyle/>
          <a:p>
            <a:pPr algn="ctr"/>
            <a:r>
              <a:rPr lang="en-GB" sz="2900" dirty="0">
                <a:latin typeface="Comic Sans MS" charset="0"/>
                <a:ea typeface="Comic Sans MS" charset="0"/>
                <a:cs typeface="Comic Sans MS" charset="0"/>
              </a:rPr>
              <a:t>The melt rate of West Antarctica’s Thwaites Glacier is an important concern as it is currently responsible for about 1% of global sea level rise</a:t>
            </a:r>
          </a:p>
        </p:txBody>
      </p:sp>
      <p:sp>
        <p:nvSpPr>
          <p:cNvPr id="7" name="TextBox 6"/>
          <p:cNvSpPr txBox="1"/>
          <p:nvPr/>
        </p:nvSpPr>
        <p:spPr>
          <a:xfrm>
            <a:off x="6758609" y="6467061"/>
            <a:ext cx="2252869" cy="230832"/>
          </a:xfrm>
          <a:prstGeom prst="rect">
            <a:avLst/>
          </a:prstGeom>
          <a:noFill/>
        </p:spPr>
        <p:txBody>
          <a:bodyPr wrap="square" rtlCol="0">
            <a:spAutoFit/>
          </a:bodyPr>
          <a:lstStyle/>
          <a:p>
            <a:r>
              <a:rPr lang="en-GB" sz="900" dirty="0"/>
              <a:t>Photo: NASA’s Marshall Space Flight Centre</a:t>
            </a:r>
          </a:p>
        </p:txBody>
      </p:sp>
    </p:spTree>
    <p:extLst>
      <p:ext uri="{BB962C8B-B14F-4D97-AF65-F5344CB8AC3E}">
        <p14:creationId xmlns:p14="http://schemas.microsoft.com/office/powerpoint/2010/main" val="894122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064"/>
          <a:stretch/>
        </p:blipFill>
        <p:spPr>
          <a:xfrm>
            <a:off x="1" y="1124674"/>
            <a:ext cx="9144000" cy="5733326"/>
          </a:xfrm>
          <a:prstGeom prst="rect">
            <a:avLst/>
          </a:prstGeom>
        </p:spPr>
      </p:pic>
      <p:sp>
        <p:nvSpPr>
          <p:cNvPr id="5" name="TextBox 4"/>
          <p:cNvSpPr txBox="1"/>
          <p:nvPr/>
        </p:nvSpPr>
        <p:spPr>
          <a:xfrm>
            <a:off x="7300686" y="6627168"/>
            <a:ext cx="2249714" cy="230832"/>
          </a:xfrm>
          <a:prstGeom prst="rect">
            <a:avLst/>
          </a:prstGeom>
          <a:noFill/>
        </p:spPr>
        <p:txBody>
          <a:bodyPr wrap="square" rtlCol="0">
            <a:spAutoFit/>
          </a:bodyPr>
          <a:lstStyle/>
          <a:p>
            <a:r>
              <a:rPr lang="en-GB" sz="900" dirty="0">
                <a:solidFill>
                  <a:schemeClr val="bg1"/>
                </a:solidFill>
              </a:rPr>
              <a:t>Photo: Scott Ableman</a:t>
            </a:r>
          </a:p>
        </p:txBody>
      </p:sp>
      <p:sp>
        <p:nvSpPr>
          <p:cNvPr id="6" name="TextBox 5"/>
          <p:cNvSpPr txBox="1"/>
          <p:nvPr/>
        </p:nvSpPr>
        <p:spPr>
          <a:xfrm>
            <a:off x="130629" y="174171"/>
            <a:ext cx="8868228" cy="800219"/>
          </a:xfrm>
          <a:prstGeom prst="rect">
            <a:avLst/>
          </a:prstGeom>
          <a:noFill/>
        </p:spPr>
        <p:txBody>
          <a:bodyPr wrap="square" rtlCol="0">
            <a:spAutoFit/>
          </a:bodyPr>
          <a:lstStyle/>
          <a:p>
            <a:pPr algn="ctr"/>
            <a:r>
              <a:rPr lang="en-US" sz="2300" dirty="0">
                <a:latin typeface="Comic Sans MS" charset="0"/>
                <a:ea typeface="Comic Sans MS" charset="0"/>
                <a:cs typeface="Comic Sans MS" charset="0"/>
              </a:rPr>
              <a:t>In the 2018-19 season, </a:t>
            </a:r>
            <a:r>
              <a:rPr lang="en-US" sz="2300">
                <a:latin typeface="Comic Sans MS" charset="0"/>
                <a:ea typeface="Comic Sans MS" charset="0"/>
                <a:cs typeface="Comic Sans MS" charset="0"/>
              </a:rPr>
              <a:t>over 56,000 </a:t>
            </a:r>
            <a:r>
              <a:rPr lang="en-US" sz="2300" dirty="0">
                <a:latin typeface="Comic Sans MS" charset="0"/>
                <a:ea typeface="Comic Sans MS" charset="0"/>
                <a:cs typeface="Comic Sans MS" charset="0"/>
              </a:rPr>
              <a:t>tourists visited Antarctica.  Visitors can cause erosion and can disturb breeding birds </a:t>
            </a:r>
            <a:endParaRPr lang="en-GB" sz="2300" dirty="0">
              <a:latin typeface="Comic Sans MS" charset="0"/>
              <a:ea typeface="Comic Sans MS" charset="0"/>
              <a:cs typeface="Comic Sans MS" charset="0"/>
            </a:endParaRPr>
          </a:p>
        </p:txBody>
      </p:sp>
    </p:spTree>
    <p:extLst>
      <p:ext uri="{BB962C8B-B14F-4D97-AF65-F5344CB8AC3E}">
        <p14:creationId xmlns:p14="http://schemas.microsoft.com/office/powerpoint/2010/main" val="951551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78" y="214906"/>
            <a:ext cx="8772041" cy="1143000"/>
          </a:xfrm>
        </p:spPr>
        <p:txBody>
          <a:bodyPr>
            <a:noAutofit/>
          </a:bodyPr>
          <a:lstStyle/>
          <a:p>
            <a:r>
              <a:rPr lang="en-GB" sz="2600" dirty="0">
                <a:latin typeface="Comic Sans MS" charset="0"/>
                <a:ea typeface="Comic Sans MS" charset="0"/>
                <a:cs typeface="Comic Sans MS" charset="0"/>
              </a:rPr>
              <a:t>Oil spills are an increasing form of pollution in Antarctica and are potentially disastrous for animal life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66287"/>
            <a:ext cx="9201857" cy="5391713"/>
          </a:xfrm>
        </p:spPr>
      </p:pic>
      <p:sp>
        <p:nvSpPr>
          <p:cNvPr id="5" name="TextBox 4"/>
          <p:cNvSpPr txBox="1"/>
          <p:nvPr/>
        </p:nvSpPr>
        <p:spPr>
          <a:xfrm>
            <a:off x="457200" y="6518787"/>
            <a:ext cx="1371600" cy="230832"/>
          </a:xfrm>
          <a:prstGeom prst="rect">
            <a:avLst/>
          </a:prstGeom>
          <a:noFill/>
        </p:spPr>
        <p:txBody>
          <a:bodyPr wrap="square" rtlCol="0">
            <a:spAutoFit/>
          </a:bodyPr>
          <a:lstStyle/>
          <a:p>
            <a:r>
              <a:rPr lang="en-GB" sz="900" dirty="0"/>
              <a:t>Photo: Gilad Rom</a:t>
            </a:r>
          </a:p>
        </p:txBody>
      </p:sp>
    </p:spTree>
    <p:extLst>
      <p:ext uri="{BB962C8B-B14F-4D97-AF65-F5344CB8AC3E}">
        <p14:creationId xmlns:p14="http://schemas.microsoft.com/office/powerpoint/2010/main" val="20442919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480"/>
          <a:stretch/>
        </p:blipFill>
        <p:spPr>
          <a:xfrm>
            <a:off x="0" y="1110072"/>
            <a:ext cx="9144000" cy="5747928"/>
          </a:xfrm>
          <a:prstGeom prst="rect">
            <a:avLst/>
          </a:prstGeom>
        </p:spPr>
      </p:pic>
      <p:sp>
        <p:nvSpPr>
          <p:cNvPr id="8" name="TextBox 7"/>
          <p:cNvSpPr txBox="1"/>
          <p:nvPr/>
        </p:nvSpPr>
        <p:spPr>
          <a:xfrm>
            <a:off x="7361694" y="6524785"/>
            <a:ext cx="1456841" cy="230832"/>
          </a:xfrm>
          <a:prstGeom prst="rect">
            <a:avLst/>
          </a:prstGeom>
          <a:noFill/>
        </p:spPr>
        <p:txBody>
          <a:bodyPr wrap="square" rtlCol="0">
            <a:spAutoFit/>
          </a:bodyPr>
          <a:lstStyle/>
          <a:p>
            <a:r>
              <a:rPr lang="en-GB" sz="900" dirty="0">
                <a:solidFill>
                  <a:schemeClr val="bg1"/>
                </a:solidFill>
              </a:rPr>
              <a:t>Photo: NOAA Photo Library</a:t>
            </a:r>
          </a:p>
        </p:txBody>
      </p:sp>
      <p:sp>
        <p:nvSpPr>
          <p:cNvPr id="9" name="TextBox 8"/>
          <p:cNvSpPr txBox="1"/>
          <p:nvPr/>
        </p:nvSpPr>
        <p:spPr>
          <a:xfrm>
            <a:off x="154983" y="115137"/>
            <a:ext cx="8803038" cy="892552"/>
          </a:xfrm>
          <a:prstGeom prst="rect">
            <a:avLst/>
          </a:prstGeom>
          <a:noFill/>
        </p:spPr>
        <p:txBody>
          <a:bodyPr wrap="square" rtlCol="0">
            <a:spAutoFit/>
          </a:bodyPr>
          <a:lstStyle/>
          <a:p>
            <a:pPr algn="ctr"/>
            <a:r>
              <a:rPr lang="en-GB" sz="2600" dirty="0">
                <a:latin typeface="Comic Sans MS" charset="0"/>
                <a:ea typeface="Comic Sans MS" charset="0"/>
                <a:cs typeface="Comic Sans MS" charset="0"/>
              </a:rPr>
              <a:t>Krill populations are in danger from the growing demand for health supplements and food for fish farms</a:t>
            </a:r>
          </a:p>
        </p:txBody>
      </p:sp>
    </p:spTree>
    <p:extLst>
      <p:ext uri="{BB962C8B-B14F-4D97-AF65-F5344CB8AC3E}">
        <p14:creationId xmlns:p14="http://schemas.microsoft.com/office/powerpoint/2010/main" val="194406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29" y="274638"/>
            <a:ext cx="8716297" cy="1406678"/>
          </a:xfrm>
        </p:spPr>
        <p:txBody>
          <a:bodyPr>
            <a:noAutofit/>
          </a:bodyPr>
          <a:lstStyle/>
          <a:p>
            <a:r>
              <a:rPr lang="en-US" sz="3000" dirty="0">
                <a:latin typeface="Comic Sans MS" charset="0"/>
                <a:ea typeface="Comic Sans MS" charset="0"/>
                <a:cs typeface="Comic Sans MS" charset="0"/>
              </a:rPr>
              <a:t>At the Poles, the sun’s rays strike the Earth at a very low angle so they are spread out over a greater area and temperatures are very low </a:t>
            </a:r>
            <a:endParaRPr lang="en-GB" sz="3000" dirty="0">
              <a:latin typeface="Comic Sans MS" charset="0"/>
              <a:ea typeface="Comic Sans MS" charset="0"/>
              <a:cs typeface="Comic Sans MS"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713" b="25807"/>
          <a:stretch/>
        </p:blipFill>
        <p:spPr>
          <a:xfrm>
            <a:off x="59422" y="1902542"/>
            <a:ext cx="9084578" cy="4955458"/>
          </a:xfrm>
          <a:prstGeom prst="rect">
            <a:avLst/>
          </a:prstGeom>
        </p:spPr>
      </p:pic>
    </p:spTree>
    <p:extLst>
      <p:ext uri="{BB962C8B-B14F-4D97-AF65-F5344CB8AC3E}">
        <p14:creationId xmlns:p14="http://schemas.microsoft.com/office/powerpoint/2010/main" val="2254330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85"/>
            <a:ext cx="4573585" cy="6852015"/>
          </a:xfrm>
          <a:prstGeom prst="rect">
            <a:avLst/>
          </a:prstGeom>
        </p:spPr>
      </p:pic>
      <p:sp>
        <p:nvSpPr>
          <p:cNvPr id="5" name="TextBox 4"/>
          <p:cNvSpPr txBox="1"/>
          <p:nvPr/>
        </p:nvSpPr>
        <p:spPr>
          <a:xfrm>
            <a:off x="4726983" y="582838"/>
            <a:ext cx="4262034" cy="1815882"/>
          </a:xfrm>
          <a:prstGeom prst="rect">
            <a:avLst/>
          </a:prstGeom>
          <a:noFill/>
        </p:spPr>
        <p:txBody>
          <a:bodyPr wrap="square" rtlCol="0">
            <a:spAutoFit/>
          </a:bodyPr>
          <a:lstStyle/>
          <a:p>
            <a:r>
              <a:rPr lang="en-GB" sz="2700" dirty="0">
                <a:latin typeface="Comic Sans MS" charset="0"/>
                <a:ea typeface="Comic Sans MS" charset="0"/>
                <a:cs typeface="Comic Sans MS" charset="0"/>
              </a:rPr>
              <a:t>The Polar Code aims to minimise the impact of shipping operations on the pristine polar regions</a:t>
            </a:r>
          </a:p>
        </p:txBody>
      </p:sp>
    </p:spTree>
    <p:extLst>
      <p:ext uri="{BB962C8B-B14F-4D97-AF65-F5344CB8AC3E}">
        <p14:creationId xmlns:p14="http://schemas.microsoft.com/office/powerpoint/2010/main" val="1420708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1" cy="6858001"/>
          </a:xfrm>
        </p:spPr>
      </p:pic>
      <p:sp>
        <p:nvSpPr>
          <p:cNvPr id="5" name="TextBox 4"/>
          <p:cNvSpPr txBox="1"/>
          <p:nvPr/>
        </p:nvSpPr>
        <p:spPr>
          <a:xfrm>
            <a:off x="0" y="94758"/>
            <a:ext cx="9144000" cy="1569660"/>
          </a:xfrm>
          <a:prstGeom prst="rect">
            <a:avLst/>
          </a:prstGeom>
          <a:noFill/>
        </p:spPr>
        <p:txBody>
          <a:bodyPr wrap="square" rtlCol="0">
            <a:spAutoFit/>
          </a:bodyPr>
          <a:lstStyle/>
          <a:p>
            <a:pPr algn="ctr"/>
            <a:r>
              <a:rPr lang="en-US" sz="2800" dirty="0">
                <a:solidFill>
                  <a:schemeClr val="bg1"/>
                </a:solidFill>
                <a:latin typeface="Comic Sans MS" charset="0"/>
                <a:ea typeface="Comic Sans MS" charset="0"/>
                <a:cs typeface="Comic Sans MS" charset="0"/>
              </a:rPr>
              <a:t> </a:t>
            </a:r>
            <a:r>
              <a:rPr lang="en-US" sz="3100" i="1" dirty="0">
                <a:solidFill>
                  <a:schemeClr val="bg1"/>
                </a:solidFill>
                <a:latin typeface="Comic Sans MS" charset="0"/>
                <a:ea typeface="Comic Sans MS" charset="0"/>
                <a:cs typeface="Comic Sans MS" charset="0"/>
              </a:rPr>
              <a:t>HMS Protector </a:t>
            </a:r>
            <a:r>
              <a:rPr lang="en-US" sz="3100" dirty="0">
                <a:solidFill>
                  <a:schemeClr val="bg1"/>
                </a:solidFill>
                <a:latin typeface="Comic Sans MS" charset="0"/>
                <a:ea typeface="Comic Sans MS" charset="0"/>
                <a:cs typeface="Comic Sans MS" charset="0"/>
              </a:rPr>
              <a:t>is a Royal Navy ice patrol ship that has an important role in ensuring that the terms of the Antarctic Treaty are being met</a:t>
            </a:r>
            <a:endParaRPr lang="en-GB" sz="3100" dirty="0">
              <a:solidFill>
                <a:schemeClr val="bg1"/>
              </a:solidFill>
              <a:latin typeface="Comic Sans MS" charset="0"/>
              <a:ea typeface="Comic Sans MS" charset="0"/>
              <a:cs typeface="Comic Sans MS" charset="0"/>
            </a:endParaRPr>
          </a:p>
        </p:txBody>
      </p:sp>
      <p:sp>
        <p:nvSpPr>
          <p:cNvPr id="6" name="TextBox 5"/>
          <p:cNvSpPr txBox="1"/>
          <p:nvPr/>
        </p:nvSpPr>
        <p:spPr>
          <a:xfrm>
            <a:off x="6970426" y="6460761"/>
            <a:ext cx="1858781" cy="230832"/>
          </a:xfrm>
          <a:prstGeom prst="rect">
            <a:avLst/>
          </a:prstGeom>
          <a:noFill/>
        </p:spPr>
        <p:txBody>
          <a:bodyPr wrap="square" rtlCol="0">
            <a:spAutoFit/>
          </a:bodyPr>
          <a:lstStyle/>
          <a:p>
            <a:r>
              <a:rPr lang="en-GB" sz="900" dirty="0"/>
              <a:t>Photo: Royal Navy Media Archive</a:t>
            </a:r>
          </a:p>
        </p:txBody>
      </p:sp>
    </p:spTree>
    <p:extLst>
      <p:ext uri="{BB962C8B-B14F-4D97-AF65-F5344CB8AC3E}">
        <p14:creationId xmlns:p14="http://schemas.microsoft.com/office/powerpoint/2010/main" val="663094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0154" y="4425462"/>
            <a:ext cx="7453923" cy="1938992"/>
          </a:xfrm>
          <a:prstGeom prst="rect">
            <a:avLst/>
          </a:prstGeom>
          <a:noFill/>
        </p:spPr>
        <p:txBody>
          <a:bodyPr wrap="square" rtlCol="0">
            <a:spAutoFit/>
          </a:bodyPr>
          <a:lstStyle/>
          <a:p>
            <a:pPr algn="ctr"/>
            <a:r>
              <a:rPr lang="en-US" sz="2800" b="1" dirty="0"/>
              <a:t>To find out more, please visit</a:t>
            </a:r>
          </a:p>
          <a:p>
            <a:pPr algn="ctr"/>
            <a:r>
              <a:rPr lang="en-US" sz="2800" b="1" dirty="0">
                <a:hlinkClick r:id="rId2"/>
              </a:rPr>
              <a:t>https://</a:t>
            </a:r>
            <a:r>
              <a:rPr lang="en-US" sz="2800" b="1" dirty="0" err="1">
                <a:hlinkClick r:id="rId2"/>
              </a:rPr>
              <a:t>www.betterplaneteducation.org.uk</a:t>
            </a:r>
            <a:endParaRPr lang="en-US" sz="2800" b="1" dirty="0"/>
          </a:p>
          <a:p>
            <a:pPr algn="ctr"/>
            <a:endParaRPr lang="en-US" sz="1600" b="1" dirty="0"/>
          </a:p>
          <a:p>
            <a:pPr algn="ctr"/>
            <a:endParaRPr lang="en-US" sz="1600" b="1" dirty="0"/>
          </a:p>
          <a:p>
            <a:pPr algn="ctr"/>
            <a:r>
              <a:rPr lang="en-US" sz="1600" b="1" dirty="0"/>
              <a:t>Registered charity number 1153740</a:t>
            </a:r>
          </a:p>
          <a:p>
            <a:pPr algn="ctr"/>
            <a:r>
              <a:rPr lang="en-US" sz="1600" b="1" dirty="0">
                <a:solidFill>
                  <a:schemeClr val="accent3">
                    <a:lumMod val="50000"/>
                  </a:schemeClr>
                </a:solidFill>
              </a:rPr>
              <a:t>Creating a better future by inspiring young people to look after our world</a:t>
            </a:r>
          </a:p>
        </p:txBody>
      </p:sp>
      <p:pic>
        <p:nvPicPr>
          <p:cNvPr id="3" name="Picture 2" descr="A green text on a black background&#10;&#10;Description automatically generated">
            <a:extLst>
              <a:ext uri="{FF2B5EF4-FFF2-40B4-BE49-F238E27FC236}">
                <a16:creationId xmlns:a16="http://schemas.microsoft.com/office/drawing/2014/main" id="{CD3BA28A-415F-B584-E4AC-B18E6F56307B}"/>
              </a:ext>
            </a:extLst>
          </p:cNvPr>
          <p:cNvPicPr>
            <a:picLocks noChangeAspect="1"/>
          </p:cNvPicPr>
          <p:nvPr/>
        </p:nvPicPr>
        <p:blipFill>
          <a:blip r:embed="rId3"/>
          <a:stretch>
            <a:fillRect/>
          </a:stretch>
        </p:blipFill>
        <p:spPr>
          <a:xfrm>
            <a:off x="680915" y="1577340"/>
            <a:ext cx="7772400" cy="1851660"/>
          </a:xfrm>
          <a:prstGeom prst="rect">
            <a:avLst/>
          </a:prstGeom>
        </p:spPr>
      </p:pic>
    </p:spTree>
    <p:extLst>
      <p:ext uri="{BB962C8B-B14F-4D97-AF65-F5344CB8AC3E}">
        <p14:creationId xmlns:p14="http://schemas.microsoft.com/office/powerpoint/2010/main" val="526609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3" name="Content Placeholder 2"/>
          <p:cNvSpPr>
            <a:spLocks noGrp="1"/>
          </p:cNvSpPr>
          <p:nvPr>
            <p:ph idx="1"/>
          </p:nvPr>
        </p:nvSpPr>
        <p:spPr/>
        <p:txBody>
          <a:bodyPr/>
          <a:lstStyle/>
          <a:p>
            <a:pPr marL="0" indent="0" algn="ctr">
              <a:buNone/>
            </a:pPr>
            <a:r>
              <a:rPr lang="en-US" dirty="0"/>
              <a:t>Better Planet Education would like to thank all the amazing photographers on Flickr who allow the use of their photos for non-commercial purposes.</a:t>
            </a:r>
          </a:p>
          <a:p>
            <a:pPr marL="0" indent="0">
              <a:buNone/>
            </a:pPr>
            <a:endParaRPr lang="en-US" dirty="0"/>
          </a:p>
          <a:p>
            <a:pPr marL="0" indent="0" algn="ctr">
              <a:buNone/>
            </a:pPr>
            <a:r>
              <a:rPr lang="en-US" dirty="0"/>
              <a:t>Your photos are helping young people to learn more about environmental issues.  We couldn’t have created this presentation without you!</a:t>
            </a:r>
          </a:p>
        </p:txBody>
      </p:sp>
      <p:pic>
        <p:nvPicPr>
          <p:cNvPr id="6" name="Picture 5" descr="A green text on a black background&#10;&#10;Description automatically generated">
            <a:extLst>
              <a:ext uri="{FF2B5EF4-FFF2-40B4-BE49-F238E27FC236}">
                <a16:creationId xmlns:a16="http://schemas.microsoft.com/office/drawing/2014/main" id="{31273736-596C-88AF-65D3-A135FE897717}"/>
              </a:ext>
            </a:extLst>
          </p:cNvPr>
          <p:cNvPicPr>
            <a:picLocks noChangeAspect="1"/>
          </p:cNvPicPr>
          <p:nvPr/>
        </p:nvPicPr>
        <p:blipFill>
          <a:blip r:embed="rId2"/>
          <a:stretch>
            <a:fillRect/>
          </a:stretch>
        </p:blipFill>
        <p:spPr>
          <a:xfrm>
            <a:off x="5232400" y="5714683"/>
            <a:ext cx="3454400" cy="822960"/>
          </a:xfrm>
          <a:prstGeom prst="rect">
            <a:avLst/>
          </a:prstGeom>
        </p:spPr>
      </p:pic>
    </p:spTree>
    <p:extLst>
      <p:ext uri="{BB962C8B-B14F-4D97-AF65-F5344CB8AC3E}">
        <p14:creationId xmlns:p14="http://schemas.microsoft.com/office/powerpoint/2010/main" val="281928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1146"/>
          <a:stretch/>
        </p:blipFill>
        <p:spPr>
          <a:xfrm>
            <a:off x="1" y="1"/>
            <a:ext cx="9143999" cy="6858000"/>
          </a:xfrm>
        </p:spPr>
      </p:pic>
      <p:sp>
        <p:nvSpPr>
          <p:cNvPr id="5" name="TextBox 4"/>
          <p:cNvSpPr txBox="1"/>
          <p:nvPr/>
        </p:nvSpPr>
        <p:spPr>
          <a:xfrm>
            <a:off x="8008374" y="6445045"/>
            <a:ext cx="678426" cy="230832"/>
          </a:xfrm>
          <a:prstGeom prst="rect">
            <a:avLst/>
          </a:prstGeom>
          <a:noFill/>
        </p:spPr>
        <p:txBody>
          <a:bodyPr wrap="square" rtlCol="0">
            <a:spAutoFit/>
          </a:bodyPr>
          <a:lstStyle/>
          <a:p>
            <a:r>
              <a:rPr lang="en-GB" sz="900" dirty="0"/>
              <a:t>Photo: Tak</a:t>
            </a:r>
          </a:p>
        </p:txBody>
      </p:sp>
      <p:sp>
        <p:nvSpPr>
          <p:cNvPr id="3" name="TextBox 2"/>
          <p:cNvSpPr txBox="1"/>
          <p:nvPr/>
        </p:nvSpPr>
        <p:spPr>
          <a:xfrm>
            <a:off x="309716" y="274638"/>
            <a:ext cx="8377084" cy="1754326"/>
          </a:xfrm>
          <a:prstGeom prst="rect">
            <a:avLst/>
          </a:prstGeom>
          <a:noFill/>
        </p:spPr>
        <p:txBody>
          <a:bodyPr wrap="square" rtlCol="0">
            <a:spAutoFit/>
          </a:bodyPr>
          <a:lstStyle/>
          <a:p>
            <a:pPr algn="ctr"/>
            <a:r>
              <a:rPr lang="en-GB" sz="5400" dirty="0">
                <a:latin typeface="Comic Sans MS" charset="0"/>
                <a:ea typeface="Comic Sans MS" charset="0"/>
                <a:cs typeface="Comic Sans MS" charset="0"/>
              </a:rPr>
              <a:t>2. WHAT IS IT LIKE IN ANTARCTICA?</a:t>
            </a:r>
          </a:p>
        </p:txBody>
      </p:sp>
    </p:spTree>
    <p:extLst>
      <p:ext uri="{BB962C8B-B14F-4D97-AF65-F5344CB8AC3E}">
        <p14:creationId xmlns:p14="http://schemas.microsoft.com/office/powerpoint/2010/main" val="658052157"/>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5121</TotalTime>
  <Words>2349</Words>
  <Application>Microsoft Macintosh PowerPoint</Application>
  <PresentationFormat>On-screen Show (4:3)</PresentationFormat>
  <Paragraphs>223</Paragraphs>
  <Slides>83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Comic Sans MS</vt:lpstr>
      <vt:lpstr>Office Theme</vt:lpstr>
      <vt:lpstr>Note to teachers</vt:lpstr>
      <vt:lpstr>PowerPoint Presentation</vt:lpstr>
      <vt:lpstr>1. WHERE ARE THE HOT AND COLD AREAS?</vt:lpstr>
      <vt:lpstr>Comparing Hot and Cold Areas</vt:lpstr>
      <vt:lpstr>PowerPoint Presentation</vt:lpstr>
      <vt:lpstr>PowerPoint Presentation</vt:lpstr>
      <vt:lpstr>PowerPoint Presentation</vt:lpstr>
      <vt:lpstr>At the Poles, the sun’s rays strike the Earth at a very low angle so they are spread out over a greater area and temperatures are very low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Around 40,000 tourists visit Antarctica each year.  Most come on cruise 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Penguins have strong claws for gripping onto slippery ice when they come out of the sea</vt:lpstr>
      <vt:lpstr>PowerPoint Presentation</vt:lpstr>
      <vt:lpstr>PowerPoint Presentation</vt:lpstr>
      <vt:lpstr>PowerPoint Presentation</vt:lpstr>
      <vt:lpstr>PowerPoint Presentation</vt:lpstr>
      <vt:lpstr>PowerPoint Presentation</vt:lpstr>
      <vt:lpstr>PowerPoint Presentation</vt:lpstr>
      <vt:lpstr>Killer whales travel in family groups known as ‘pods’, using echolocation to talk to each other and hunt</vt:lpstr>
      <vt:lpstr>Orca Whale: Physical Adaptations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Simple Antarctic Food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Scientists estimate that if all the ice in Antarctica melted, sea levels around the world would rise by over 60 metres</vt:lpstr>
      <vt:lpstr>PowerPoint Presentation</vt:lpstr>
      <vt:lpstr>PowerPoint Presentation</vt:lpstr>
      <vt:lpstr>Oil spills are an increasing form of pollution in Antarctica and are potentially disastrous for animal life</vt:lpstr>
      <vt:lpstr>PowerPoint Presentation</vt:lpstr>
      <vt:lpstr>PowerPoint Presentation</vt:lpstr>
      <vt:lpstr>PowerPoint Presentation</vt:lpstr>
      <vt:lpstr>PowerPoint Presentation</vt:lpstr>
      <vt:lpstr>Credits</vt:lpstr>
    </vt:vector>
  </TitlesOfParts>
  <Company>YPTE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Littlewood</dc:creator>
  <cp:lastModifiedBy>GRY - Robin Littlewood - 11AMC</cp:lastModifiedBy>
  <cp:revision>237</cp:revision>
  <dcterms:created xsi:type="dcterms:W3CDTF">2015-06-24T11:40:37Z</dcterms:created>
  <dcterms:modified xsi:type="dcterms:W3CDTF">2024-06-28T08:43:01Z</dcterms:modified>
</cp:coreProperties>
</file>