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7.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1.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4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1.xml" ContentType="application/vnd.openxmlformats-officedocument.theme+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32" r:id="rId2"/>
    <p:sldId id="256" r:id="rId3"/>
    <p:sldId id="354" r:id="rId4"/>
    <p:sldId id="357" r:id="rId5"/>
    <p:sldId id="355" r:id="rId6"/>
    <p:sldId id="417" r:id="rId7"/>
    <p:sldId id="418" r:id="rId8"/>
    <p:sldId id="356" r:id="rId9"/>
    <p:sldId id="358" r:id="rId10"/>
    <p:sldId id="351" r:id="rId11"/>
    <p:sldId id="419" r:id="rId12"/>
    <p:sldId id="412" r:id="rId13"/>
    <p:sldId id="367" r:id="rId14"/>
    <p:sldId id="353" r:id="rId15"/>
    <p:sldId id="368" r:id="rId16"/>
    <p:sldId id="420" r:id="rId17"/>
    <p:sldId id="370" r:id="rId18"/>
    <p:sldId id="409" r:id="rId19"/>
    <p:sldId id="372" r:id="rId20"/>
    <p:sldId id="369" r:id="rId21"/>
    <p:sldId id="340" r:id="rId22"/>
    <p:sldId id="373" r:id="rId23"/>
    <p:sldId id="371" r:id="rId24"/>
    <p:sldId id="376" r:id="rId25"/>
    <p:sldId id="343" r:id="rId26"/>
    <p:sldId id="374" r:id="rId27"/>
    <p:sldId id="375" r:id="rId28"/>
    <p:sldId id="347" r:id="rId29"/>
    <p:sldId id="344" r:id="rId30"/>
    <p:sldId id="348" r:id="rId31"/>
    <p:sldId id="377" r:id="rId32"/>
    <p:sldId id="341" r:id="rId33"/>
    <p:sldId id="378" r:id="rId34"/>
    <p:sldId id="349" r:id="rId35"/>
    <p:sldId id="413" r:id="rId36"/>
    <p:sldId id="415" r:id="rId37"/>
    <p:sldId id="422" r:id="rId38"/>
    <p:sldId id="410" r:id="rId39"/>
    <p:sldId id="399" r:id="rId40"/>
    <p:sldId id="400" r:id="rId41"/>
    <p:sldId id="423" r:id="rId42"/>
    <p:sldId id="404" r:id="rId43"/>
    <p:sldId id="401" r:id="rId44"/>
    <p:sldId id="402" r:id="rId45"/>
    <p:sldId id="416" r:id="rId46"/>
    <p:sldId id="421" r:id="rId47"/>
    <p:sldId id="424" r:id="rId48"/>
    <p:sldId id="425" r:id="rId49"/>
    <p:sldId id="408" r:id="rId50"/>
    <p:sldId id="411" r:id="rId51"/>
    <p:sldId id="427" r:id="rId52"/>
    <p:sldId id="428" r:id="rId53"/>
    <p:sldId id="403" r:id="rId54"/>
    <p:sldId id="406" r:id="rId55"/>
    <p:sldId id="396" r:id="rId56"/>
    <p:sldId id="398" r:id="rId57"/>
    <p:sldId id="429" r:id="rId58"/>
    <p:sldId id="330" r:id="rId59"/>
    <p:sldId id="331"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73" autoAdjust="0"/>
    <p:restoredTop sz="93548" autoAdjust="0"/>
  </p:normalViewPr>
  <p:slideViewPr>
    <p:cSldViewPr snapToGrid="0" snapToObjects="1">
      <p:cViewPr>
        <p:scale>
          <a:sx n="87" d="100"/>
          <a:sy n="87" d="100"/>
        </p:scale>
        <p:origin x="2240" y="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63" Type="http://schemas.openxmlformats.org/officeDocument/2006/relationships/viewProps" Target="viewProps.xml"/><Relationship Id="rId50" Type="http://schemas.openxmlformats.org/officeDocument/2006/relationships/slide" Target="slides/slide49.xml"/><Relationship Id="rId55" Type="http://schemas.openxmlformats.org/officeDocument/2006/relationships/slide" Target="slides/slide54.xml"/><Relationship Id="rId42" Type="http://schemas.openxmlformats.org/officeDocument/2006/relationships/slide" Target="slides/slide41.xml"/><Relationship Id="rId47" Type="http://schemas.openxmlformats.org/officeDocument/2006/relationships/slide" Target="slides/slide46.xml"/><Relationship Id="rId34" Type="http://schemas.openxmlformats.org/officeDocument/2006/relationships/slide" Target="slides/slide33.xml"/><Relationship Id="rId21" Type="http://schemas.openxmlformats.org/officeDocument/2006/relationships/slide" Target="slides/slide20.xml"/><Relationship Id="rId7" Type="http://schemas.openxmlformats.org/officeDocument/2006/relationships/slide" Target="slides/slide6.xml"/><Relationship Id="rId16" Type="http://schemas.openxmlformats.org/officeDocument/2006/relationships/slide" Target="slides/slide15.xml"/><Relationship Id="rId2" Type="http://schemas.openxmlformats.org/officeDocument/2006/relationships/slide" Target="slides/slide1.xml"/><Relationship Id="rId29" Type="http://schemas.openxmlformats.org/officeDocument/2006/relationships/slide" Target="slides/slide28.xml"/><Relationship Id="rId53" Type="http://schemas.openxmlformats.org/officeDocument/2006/relationships/slide" Target="slides/slide52.xml"/><Relationship Id="rId58" Type="http://schemas.openxmlformats.org/officeDocument/2006/relationships/slide" Target="slides/slide57.xml"/><Relationship Id="rId40" Type="http://schemas.openxmlformats.org/officeDocument/2006/relationships/slide" Target="slides/slide39.xml"/><Relationship Id="rId45" Type="http://schemas.openxmlformats.org/officeDocument/2006/relationships/slide" Target="slides/slide44.xml"/><Relationship Id="rId32" Type="http://schemas.openxmlformats.org/officeDocument/2006/relationships/slide" Target="slides/slide31.xml"/><Relationship Id="rId37" Type="http://schemas.openxmlformats.org/officeDocument/2006/relationships/slide" Target="slides/slide36.xml"/><Relationship Id="rId24" Type="http://schemas.openxmlformats.org/officeDocument/2006/relationships/slide" Target="slides/slide23.xml"/><Relationship Id="rId11" Type="http://schemas.openxmlformats.org/officeDocument/2006/relationships/slide" Target="slides/slide10.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64" Type="http://schemas.openxmlformats.org/officeDocument/2006/relationships/theme" Target="theme/theme1.xml"/><Relationship Id="rId56" Type="http://schemas.openxmlformats.org/officeDocument/2006/relationships/slide" Target="slides/slide55.xml"/><Relationship Id="rId43" Type="http://schemas.openxmlformats.org/officeDocument/2006/relationships/slide" Target="slides/slide42.xml"/><Relationship Id="rId48" Type="http://schemas.openxmlformats.org/officeDocument/2006/relationships/slide" Target="slides/slide47.xml"/><Relationship Id="rId30" Type="http://schemas.openxmlformats.org/officeDocument/2006/relationships/slide" Target="slides/slide29.xml"/><Relationship Id="rId35" Type="http://schemas.openxmlformats.org/officeDocument/2006/relationships/slide" Target="slides/slide34.xml"/><Relationship Id="rId22" Type="http://schemas.openxmlformats.org/officeDocument/2006/relationships/slide" Target="slides/slide21.xml"/><Relationship Id="rId27" Type="http://schemas.openxmlformats.org/officeDocument/2006/relationships/slide" Target="slides/slide26.xml"/><Relationship Id="rId51" Type="http://schemas.openxmlformats.org/officeDocument/2006/relationships/slide" Target="slides/slide50.xml"/><Relationship Id="rId8" Type="http://schemas.openxmlformats.org/officeDocument/2006/relationships/slide" Target="slides/slide7.xml"/><Relationship Id="rId3" Type="http://schemas.openxmlformats.org/officeDocument/2006/relationships/slide" Target="slides/slide2.xml"/><Relationship Id="rId17" Type="http://schemas.openxmlformats.org/officeDocument/2006/relationships/slide" Target="slides/slide16.xml"/><Relationship Id="rId59" Type="http://schemas.openxmlformats.org/officeDocument/2006/relationships/slide" Target="slides/slide58.xml"/><Relationship Id="rId46" Type="http://schemas.openxmlformats.org/officeDocument/2006/relationships/slide" Target="slides/slide45.xml"/><Relationship Id="rId33" Type="http://schemas.openxmlformats.org/officeDocument/2006/relationships/slide" Target="slides/slide32.xml"/><Relationship Id="rId38" Type="http://schemas.openxmlformats.org/officeDocument/2006/relationships/slide" Target="slides/slide37.xml"/><Relationship Id="rId25" Type="http://schemas.openxmlformats.org/officeDocument/2006/relationships/slide" Target="slides/slide24.xml"/><Relationship Id="rId12" Type="http://schemas.openxmlformats.org/officeDocument/2006/relationships/slide" Target="slides/slide11.xml"/><Relationship Id="rId67" Type="http://schemas.openxmlformats.org/officeDocument/2006/relationships/customXml" Target="../customXml/item2.xml"/><Relationship Id="rId54" Type="http://schemas.openxmlformats.org/officeDocument/2006/relationships/slide" Target="slides/slide53.xml"/><Relationship Id="rId41" Type="http://schemas.openxmlformats.org/officeDocument/2006/relationships/slide" Target="slides/slide40.xml"/><Relationship Id="rId20" Type="http://schemas.openxmlformats.org/officeDocument/2006/relationships/slide" Target="slides/slide1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57" Type="http://schemas.openxmlformats.org/officeDocument/2006/relationships/slide" Target="slides/slide56.xml"/><Relationship Id="rId49" Type="http://schemas.openxmlformats.org/officeDocument/2006/relationships/slide" Target="slides/slide48.xml"/><Relationship Id="rId36" Type="http://schemas.openxmlformats.org/officeDocument/2006/relationships/slide" Target="slides/slide35.xml"/><Relationship Id="rId23" Type="http://schemas.openxmlformats.org/officeDocument/2006/relationships/slide" Target="slides/slide22.xml"/><Relationship Id="rId28" Type="http://schemas.openxmlformats.org/officeDocument/2006/relationships/slide" Target="slides/slide27.xml"/><Relationship Id="rId65" Type="http://schemas.openxmlformats.org/officeDocument/2006/relationships/tableStyles" Target="tableStyles.xml"/><Relationship Id="rId52" Type="http://schemas.openxmlformats.org/officeDocument/2006/relationships/slide" Target="slides/slide51.xml"/><Relationship Id="rId44" Type="http://schemas.openxmlformats.org/officeDocument/2006/relationships/slide" Target="slides/slide43.xml"/><Relationship Id="rId31" Type="http://schemas.openxmlformats.org/officeDocument/2006/relationships/slide" Target="slides/slide30.xml"/><Relationship Id="rId60" Type="http://schemas.openxmlformats.org/officeDocument/2006/relationships/slide" Target="slides/slide59.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9F3E96-BBD5-5548-89F1-A5A20CC9131D}" type="doc">
      <dgm:prSet loTypeId="urn:microsoft.com/office/officeart/2005/8/layout/pyramid1" loCatId="" qsTypeId="urn:microsoft.com/office/officeart/2005/8/quickstyle/simple4" qsCatId="simple" csTypeId="urn:microsoft.com/office/officeart/2005/8/colors/accent1_2" csCatId="accent1" phldr="1"/>
      <dgm:spPr/>
      <dgm:t>
        <a:bodyPr/>
        <a:lstStyle/>
        <a:p>
          <a:endParaRPr lang="en-GB"/>
        </a:p>
      </dgm:t>
    </dgm:pt>
    <dgm:pt modelId="{7A6F4609-00F6-3E4F-8865-DA30270CD894}">
      <dgm:prSet phldrT="[Text]"/>
      <dgm:spPr>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dirty="0" smtClean="0">
              <a:latin typeface="Comic Sans MS" charset="0"/>
              <a:ea typeface="Comic Sans MS" charset="0"/>
              <a:cs typeface="Comic Sans MS" charset="0"/>
            </a:rPr>
            <a:t>Polar bear</a:t>
          </a:r>
          <a:endParaRPr lang="en-GB" dirty="0">
            <a:latin typeface="Comic Sans MS" charset="0"/>
            <a:ea typeface="Comic Sans MS" charset="0"/>
            <a:cs typeface="Comic Sans MS" charset="0"/>
          </a:endParaRPr>
        </a:p>
      </dgm:t>
    </dgm:pt>
    <dgm:pt modelId="{8D9E34FA-7A58-B74E-A603-23844F9D35EF}" type="parTrans" cxnId="{406861F4-68A6-9440-A834-1F6B3BC2CF29}">
      <dgm:prSet/>
      <dgm:spPr/>
      <dgm:t>
        <a:bodyPr/>
        <a:lstStyle/>
        <a:p>
          <a:endParaRPr lang="en-GB"/>
        </a:p>
      </dgm:t>
    </dgm:pt>
    <dgm:pt modelId="{D5D93C8E-6CF2-8B45-B130-548229C406B8}" type="sibTrans" cxnId="{406861F4-68A6-9440-A834-1F6B3BC2CF29}">
      <dgm:prSet/>
      <dgm:spPr/>
      <dgm:t>
        <a:bodyPr/>
        <a:lstStyle/>
        <a:p>
          <a:endParaRPr lang="en-GB"/>
        </a:p>
      </dgm:t>
    </dgm:pt>
    <dgm:pt modelId="{3C4D33A2-1FA1-6947-85D5-156D5005543D}">
      <dgm:prSet phldrT="[Text]"/>
      <dgm:spPr>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dirty="0" smtClean="0">
              <a:latin typeface="Comic Sans MS" charset="0"/>
              <a:ea typeface="Comic Sans MS" charset="0"/>
              <a:cs typeface="Comic Sans MS" charset="0"/>
            </a:rPr>
            <a:t>Ringed seal</a:t>
          </a:r>
          <a:endParaRPr lang="en-GB" dirty="0">
            <a:latin typeface="Comic Sans MS" charset="0"/>
            <a:ea typeface="Comic Sans MS" charset="0"/>
            <a:cs typeface="Comic Sans MS" charset="0"/>
          </a:endParaRPr>
        </a:p>
      </dgm:t>
    </dgm:pt>
    <dgm:pt modelId="{2AFA0532-DD64-D648-ABD2-26019313C455}" type="parTrans" cxnId="{E6170185-BC6A-924B-B9DB-51B79A0DAA9B}">
      <dgm:prSet/>
      <dgm:spPr/>
      <dgm:t>
        <a:bodyPr/>
        <a:lstStyle/>
        <a:p>
          <a:endParaRPr lang="en-GB"/>
        </a:p>
      </dgm:t>
    </dgm:pt>
    <dgm:pt modelId="{C3883A99-0281-354F-B902-9D1D0FF08CFD}" type="sibTrans" cxnId="{E6170185-BC6A-924B-B9DB-51B79A0DAA9B}">
      <dgm:prSet/>
      <dgm:spPr/>
      <dgm:t>
        <a:bodyPr/>
        <a:lstStyle/>
        <a:p>
          <a:endParaRPr lang="en-GB"/>
        </a:p>
      </dgm:t>
    </dgm:pt>
    <dgm:pt modelId="{9FDE6E4B-AFE6-8A4F-8D85-22494C55F1CE}">
      <dgm:prSet phldrT="[Text]"/>
      <dgm:spPr>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dirty="0" smtClean="0">
              <a:latin typeface="Comic Sans MS" charset="0"/>
              <a:ea typeface="Comic Sans MS" charset="0"/>
              <a:cs typeface="Comic Sans MS" charset="0"/>
            </a:rPr>
            <a:t>Arctic cod</a:t>
          </a:r>
          <a:endParaRPr lang="en-GB" dirty="0">
            <a:latin typeface="Comic Sans MS" charset="0"/>
            <a:ea typeface="Comic Sans MS" charset="0"/>
            <a:cs typeface="Comic Sans MS" charset="0"/>
          </a:endParaRPr>
        </a:p>
      </dgm:t>
    </dgm:pt>
    <dgm:pt modelId="{D72F9519-CF18-F047-AB23-012835F71858}" type="parTrans" cxnId="{E0447F59-EAAF-8E42-8419-4E1964BD8A85}">
      <dgm:prSet/>
      <dgm:spPr/>
      <dgm:t>
        <a:bodyPr/>
        <a:lstStyle/>
        <a:p>
          <a:endParaRPr lang="en-GB"/>
        </a:p>
      </dgm:t>
    </dgm:pt>
    <dgm:pt modelId="{43351FFF-D1D0-6241-A165-16C7DB12FFF6}" type="sibTrans" cxnId="{E0447F59-EAAF-8E42-8419-4E1964BD8A85}">
      <dgm:prSet/>
      <dgm:spPr/>
      <dgm:t>
        <a:bodyPr/>
        <a:lstStyle/>
        <a:p>
          <a:endParaRPr lang="en-GB"/>
        </a:p>
      </dgm:t>
    </dgm:pt>
    <dgm:pt modelId="{7C301FC7-0F94-034D-ACEA-D27D3A657759}">
      <dgm:prSet/>
      <dgm:spPr>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dirty="0" smtClean="0">
              <a:latin typeface="Comic Sans MS" charset="0"/>
              <a:ea typeface="Comic Sans MS" charset="0"/>
              <a:cs typeface="Comic Sans MS" charset="0"/>
            </a:rPr>
            <a:t>Krill</a:t>
          </a:r>
          <a:endParaRPr lang="en-GB" dirty="0">
            <a:latin typeface="Comic Sans MS" charset="0"/>
            <a:ea typeface="Comic Sans MS" charset="0"/>
            <a:cs typeface="Comic Sans MS" charset="0"/>
          </a:endParaRPr>
        </a:p>
      </dgm:t>
    </dgm:pt>
    <dgm:pt modelId="{95CB2504-CFAC-2C42-9A15-5BAB2AD737BB}" type="parTrans" cxnId="{2797C078-4BE2-DC4D-829A-E0466B6FAE82}">
      <dgm:prSet/>
      <dgm:spPr/>
      <dgm:t>
        <a:bodyPr/>
        <a:lstStyle/>
        <a:p>
          <a:endParaRPr lang="en-GB"/>
        </a:p>
      </dgm:t>
    </dgm:pt>
    <dgm:pt modelId="{053B9685-F237-694F-8621-F0964F262FE2}" type="sibTrans" cxnId="{2797C078-4BE2-DC4D-829A-E0466B6FAE82}">
      <dgm:prSet/>
      <dgm:spPr/>
      <dgm:t>
        <a:bodyPr/>
        <a:lstStyle/>
        <a:p>
          <a:endParaRPr lang="en-GB"/>
        </a:p>
      </dgm:t>
    </dgm:pt>
    <dgm:pt modelId="{6AB81BE6-6C0B-0940-9BF3-68425681506B}">
      <dgm:prSet/>
      <dgm:spPr>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dirty="0" smtClean="0">
              <a:latin typeface="Comic Sans MS" charset="0"/>
              <a:ea typeface="Comic Sans MS" charset="0"/>
              <a:cs typeface="Comic Sans MS" charset="0"/>
            </a:rPr>
            <a:t>Phytoplankton</a:t>
          </a:r>
          <a:r>
            <a:rPr lang="en-GB" baseline="0" dirty="0" smtClean="0">
              <a:latin typeface="Comic Sans MS" charset="0"/>
              <a:ea typeface="Comic Sans MS" charset="0"/>
              <a:cs typeface="Comic Sans MS" charset="0"/>
            </a:rPr>
            <a:t> e.g. algae</a:t>
          </a:r>
          <a:endParaRPr lang="en-GB" dirty="0">
            <a:latin typeface="Comic Sans MS" charset="0"/>
            <a:ea typeface="Comic Sans MS" charset="0"/>
            <a:cs typeface="Comic Sans MS" charset="0"/>
          </a:endParaRPr>
        </a:p>
      </dgm:t>
    </dgm:pt>
    <dgm:pt modelId="{3B20A210-2AFF-B24D-B42A-288956CA4663}" type="parTrans" cxnId="{97E62A72-537B-364B-A051-546BB002DC25}">
      <dgm:prSet/>
      <dgm:spPr/>
      <dgm:t>
        <a:bodyPr/>
        <a:lstStyle/>
        <a:p>
          <a:endParaRPr lang="en-GB"/>
        </a:p>
      </dgm:t>
    </dgm:pt>
    <dgm:pt modelId="{F4CA2A9C-C99E-4841-AC24-B024E5D9860E}" type="sibTrans" cxnId="{97E62A72-537B-364B-A051-546BB002DC25}">
      <dgm:prSet/>
      <dgm:spPr/>
      <dgm:t>
        <a:bodyPr/>
        <a:lstStyle/>
        <a:p>
          <a:endParaRPr lang="en-GB"/>
        </a:p>
      </dgm:t>
    </dgm:pt>
    <dgm:pt modelId="{B3D74E2D-0DF7-BD43-BA6D-4F96842FECEE}" type="pres">
      <dgm:prSet presAssocID="{9C9F3E96-BBD5-5548-89F1-A5A20CC9131D}" presName="Name0" presStyleCnt="0">
        <dgm:presLayoutVars>
          <dgm:dir/>
          <dgm:animLvl val="lvl"/>
          <dgm:resizeHandles val="exact"/>
        </dgm:presLayoutVars>
      </dgm:prSet>
      <dgm:spPr/>
      <dgm:t>
        <a:bodyPr/>
        <a:lstStyle/>
        <a:p>
          <a:endParaRPr lang="en-GB"/>
        </a:p>
      </dgm:t>
    </dgm:pt>
    <dgm:pt modelId="{A704DF2A-FDF8-4749-BED3-BA5FF31CECFD}" type="pres">
      <dgm:prSet presAssocID="{7A6F4609-00F6-3E4F-8865-DA30270CD894}" presName="Name8" presStyleCnt="0"/>
      <dgm:spPr/>
    </dgm:pt>
    <dgm:pt modelId="{DA22398C-446C-344E-B6D8-7DDBCAF64A55}" type="pres">
      <dgm:prSet presAssocID="{7A6F4609-00F6-3E4F-8865-DA30270CD894}" presName="level" presStyleLbl="node1" presStyleIdx="0" presStyleCnt="5">
        <dgm:presLayoutVars>
          <dgm:chMax val="1"/>
          <dgm:bulletEnabled val="1"/>
        </dgm:presLayoutVars>
      </dgm:prSet>
      <dgm:spPr/>
      <dgm:t>
        <a:bodyPr/>
        <a:lstStyle/>
        <a:p>
          <a:endParaRPr lang="en-GB"/>
        </a:p>
      </dgm:t>
    </dgm:pt>
    <dgm:pt modelId="{062A8F32-89F6-B14A-A692-021ECE12533E}" type="pres">
      <dgm:prSet presAssocID="{7A6F4609-00F6-3E4F-8865-DA30270CD894}" presName="levelTx" presStyleLbl="revTx" presStyleIdx="0" presStyleCnt="0">
        <dgm:presLayoutVars>
          <dgm:chMax val="1"/>
          <dgm:bulletEnabled val="1"/>
        </dgm:presLayoutVars>
      </dgm:prSet>
      <dgm:spPr/>
      <dgm:t>
        <a:bodyPr/>
        <a:lstStyle/>
        <a:p>
          <a:endParaRPr lang="en-GB"/>
        </a:p>
      </dgm:t>
    </dgm:pt>
    <dgm:pt modelId="{1D85D142-65C8-BF43-9816-EC724E45A568}" type="pres">
      <dgm:prSet presAssocID="{3C4D33A2-1FA1-6947-85D5-156D5005543D}" presName="Name8" presStyleCnt="0"/>
      <dgm:spPr/>
    </dgm:pt>
    <dgm:pt modelId="{EF19EC08-60AD-DD46-8F25-46AB1BFAC206}" type="pres">
      <dgm:prSet presAssocID="{3C4D33A2-1FA1-6947-85D5-156D5005543D}" presName="level" presStyleLbl="node1" presStyleIdx="1" presStyleCnt="5">
        <dgm:presLayoutVars>
          <dgm:chMax val="1"/>
          <dgm:bulletEnabled val="1"/>
        </dgm:presLayoutVars>
      </dgm:prSet>
      <dgm:spPr/>
      <dgm:t>
        <a:bodyPr/>
        <a:lstStyle/>
        <a:p>
          <a:endParaRPr lang="en-GB"/>
        </a:p>
      </dgm:t>
    </dgm:pt>
    <dgm:pt modelId="{BCA6B0B1-FDC0-D640-BBA6-5E9E33DFF32B}" type="pres">
      <dgm:prSet presAssocID="{3C4D33A2-1FA1-6947-85D5-156D5005543D}" presName="levelTx" presStyleLbl="revTx" presStyleIdx="0" presStyleCnt="0">
        <dgm:presLayoutVars>
          <dgm:chMax val="1"/>
          <dgm:bulletEnabled val="1"/>
        </dgm:presLayoutVars>
      </dgm:prSet>
      <dgm:spPr/>
      <dgm:t>
        <a:bodyPr/>
        <a:lstStyle/>
        <a:p>
          <a:endParaRPr lang="en-GB"/>
        </a:p>
      </dgm:t>
    </dgm:pt>
    <dgm:pt modelId="{ACA564E8-89C9-174C-96AB-E0157B5534ED}" type="pres">
      <dgm:prSet presAssocID="{9FDE6E4B-AFE6-8A4F-8D85-22494C55F1CE}" presName="Name8" presStyleCnt="0"/>
      <dgm:spPr/>
    </dgm:pt>
    <dgm:pt modelId="{16E5668B-6915-BB4C-9CF8-7D4601D85396}" type="pres">
      <dgm:prSet presAssocID="{9FDE6E4B-AFE6-8A4F-8D85-22494C55F1CE}" presName="level" presStyleLbl="node1" presStyleIdx="2" presStyleCnt="5">
        <dgm:presLayoutVars>
          <dgm:chMax val="1"/>
          <dgm:bulletEnabled val="1"/>
        </dgm:presLayoutVars>
      </dgm:prSet>
      <dgm:spPr/>
      <dgm:t>
        <a:bodyPr/>
        <a:lstStyle/>
        <a:p>
          <a:endParaRPr lang="en-GB"/>
        </a:p>
      </dgm:t>
    </dgm:pt>
    <dgm:pt modelId="{5CC2D2E9-06E8-5E4C-9FC2-9FD2FAEA205A}" type="pres">
      <dgm:prSet presAssocID="{9FDE6E4B-AFE6-8A4F-8D85-22494C55F1CE}" presName="levelTx" presStyleLbl="revTx" presStyleIdx="0" presStyleCnt="0">
        <dgm:presLayoutVars>
          <dgm:chMax val="1"/>
          <dgm:bulletEnabled val="1"/>
        </dgm:presLayoutVars>
      </dgm:prSet>
      <dgm:spPr/>
      <dgm:t>
        <a:bodyPr/>
        <a:lstStyle/>
        <a:p>
          <a:endParaRPr lang="en-GB"/>
        </a:p>
      </dgm:t>
    </dgm:pt>
    <dgm:pt modelId="{B1B8A4D3-DDFE-CF46-8A08-E054BA9E0D07}" type="pres">
      <dgm:prSet presAssocID="{7C301FC7-0F94-034D-ACEA-D27D3A657759}" presName="Name8" presStyleCnt="0"/>
      <dgm:spPr/>
    </dgm:pt>
    <dgm:pt modelId="{EB7203BF-4C42-6149-A5E5-493E42B745A8}" type="pres">
      <dgm:prSet presAssocID="{7C301FC7-0F94-034D-ACEA-D27D3A657759}" presName="level" presStyleLbl="node1" presStyleIdx="3" presStyleCnt="5">
        <dgm:presLayoutVars>
          <dgm:chMax val="1"/>
          <dgm:bulletEnabled val="1"/>
        </dgm:presLayoutVars>
      </dgm:prSet>
      <dgm:spPr/>
      <dgm:t>
        <a:bodyPr/>
        <a:lstStyle/>
        <a:p>
          <a:endParaRPr lang="en-GB"/>
        </a:p>
      </dgm:t>
    </dgm:pt>
    <dgm:pt modelId="{B8FD83E0-BF5E-D147-9228-6345B27756C5}" type="pres">
      <dgm:prSet presAssocID="{7C301FC7-0F94-034D-ACEA-D27D3A657759}" presName="levelTx" presStyleLbl="revTx" presStyleIdx="0" presStyleCnt="0">
        <dgm:presLayoutVars>
          <dgm:chMax val="1"/>
          <dgm:bulletEnabled val="1"/>
        </dgm:presLayoutVars>
      </dgm:prSet>
      <dgm:spPr/>
      <dgm:t>
        <a:bodyPr/>
        <a:lstStyle/>
        <a:p>
          <a:endParaRPr lang="en-GB"/>
        </a:p>
      </dgm:t>
    </dgm:pt>
    <dgm:pt modelId="{6D2A4906-19F6-B643-86AD-8AADF20522BB}" type="pres">
      <dgm:prSet presAssocID="{6AB81BE6-6C0B-0940-9BF3-68425681506B}" presName="Name8" presStyleCnt="0"/>
      <dgm:spPr/>
    </dgm:pt>
    <dgm:pt modelId="{6DF9A447-9C96-C64A-A7C2-27FDCD70A6BC}" type="pres">
      <dgm:prSet presAssocID="{6AB81BE6-6C0B-0940-9BF3-68425681506B}" presName="level" presStyleLbl="node1" presStyleIdx="4" presStyleCnt="5" custLinFactNeighborY="2939">
        <dgm:presLayoutVars>
          <dgm:chMax val="1"/>
          <dgm:bulletEnabled val="1"/>
        </dgm:presLayoutVars>
      </dgm:prSet>
      <dgm:spPr/>
      <dgm:t>
        <a:bodyPr/>
        <a:lstStyle/>
        <a:p>
          <a:endParaRPr lang="en-GB"/>
        </a:p>
      </dgm:t>
    </dgm:pt>
    <dgm:pt modelId="{3BCA341B-ED98-CA46-9801-91A04D86F15C}" type="pres">
      <dgm:prSet presAssocID="{6AB81BE6-6C0B-0940-9BF3-68425681506B}" presName="levelTx" presStyleLbl="revTx" presStyleIdx="0" presStyleCnt="0">
        <dgm:presLayoutVars>
          <dgm:chMax val="1"/>
          <dgm:bulletEnabled val="1"/>
        </dgm:presLayoutVars>
      </dgm:prSet>
      <dgm:spPr/>
      <dgm:t>
        <a:bodyPr/>
        <a:lstStyle/>
        <a:p>
          <a:endParaRPr lang="en-GB"/>
        </a:p>
      </dgm:t>
    </dgm:pt>
  </dgm:ptLst>
  <dgm:cxnLst>
    <dgm:cxn modelId="{97E62A72-537B-364B-A051-546BB002DC25}" srcId="{9C9F3E96-BBD5-5548-89F1-A5A20CC9131D}" destId="{6AB81BE6-6C0B-0940-9BF3-68425681506B}" srcOrd="4" destOrd="0" parTransId="{3B20A210-2AFF-B24D-B42A-288956CA4663}" sibTransId="{F4CA2A9C-C99E-4841-AC24-B024E5D9860E}"/>
    <dgm:cxn modelId="{6612520E-E1D6-6244-B76C-699901107227}" type="presOf" srcId="{7C301FC7-0F94-034D-ACEA-D27D3A657759}" destId="{B8FD83E0-BF5E-D147-9228-6345B27756C5}" srcOrd="1" destOrd="0" presId="urn:microsoft.com/office/officeart/2005/8/layout/pyramid1"/>
    <dgm:cxn modelId="{488813D4-CC93-5949-A56C-75846DE60DE3}" type="presOf" srcId="{9FDE6E4B-AFE6-8A4F-8D85-22494C55F1CE}" destId="{16E5668B-6915-BB4C-9CF8-7D4601D85396}" srcOrd="0" destOrd="0" presId="urn:microsoft.com/office/officeart/2005/8/layout/pyramid1"/>
    <dgm:cxn modelId="{27A54CD0-B688-5C4C-B4EA-3AE083ACCAA4}" type="presOf" srcId="{3C4D33A2-1FA1-6947-85D5-156D5005543D}" destId="{BCA6B0B1-FDC0-D640-BBA6-5E9E33DFF32B}" srcOrd="1" destOrd="0" presId="urn:microsoft.com/office/officeart/2005/8/layout/pyramid1"/>
    <dgm:cxn modelId="{E6170185-BC6A-924B-B9DB-51B79A0DAA9B}" srcId="{9C9F3E96-BBD5-5548-89F1-A5A20CC9131D}" destId="{3C4D33A2-1FA1-6947-85D5-156D5005543D}" srcOrd="1" destOrd="0" parTransId="{2AFA0532-DD64-D648-ABD2-26019313C455}" sibTransId="{C3883A99-0281-354F-B902-9D1D0FF08CFD}"/>
    <dgm:cxn modelId="{515FADCA-F4E7-604B-8B1D-1809DD9E9F45}" type="presOf" srcId="{9C9F3E96-BBD5-5548-89F1-A5A20CC9131D}" destId="{B3D74E2D-0DF7-BD43-BA6D-4F96842FECEE}" srcOrd="0" destOrd="0" presId="urn:microsoft.com/office/officeart/2005/8/layout/pyramid1"/>
    <dgm:cxn modelId="{15D144AF-7EF9-4D4F-A32E-D281163AFD5A}" type="presOf" srcId="{6AB81BE6-6C0B-0940-9BF3-68425681506B}" destId="{6DF9A447-9C96-C64A-A7C2-27FDCD70A6BC}" srcOrd="0" destOrd="0" presId="urn:microsoft.com/office/officeart/2005/8/layout/pyramid1"/>
    <dgm:cxn modelId="{1683446D-37C1-0345-90E9-D935BBE5FD4A}" type="presOf" srcId="{7A6F4609-00F6-3E4F-8865-DA30270CD894}" destId="{DA22398C-446C-344E-B6D8-7DDBCAF64A55}" srcOrd="0" destOrd="0" presId="urn:microsoft.com/office/officeart/2005/8/layout/pyramid1"/>
    <dgm:cxn modelId="{509C9905-9364-E643-AA25-FBB19974C977}" type="presOf" srcId="{7C301FC7-0F94-034D-ACEA-D27D3A657759}" destId="{EB7203BF-4C42-6149-A5E5-493E42B745A8}" srcOrd="0" destOrd="0" presId="urn:microsoft.com/office/officeart/2005/8/layout/pyramid1"/>
    <dgm:cxn modelId="{2797C078-4BE2-DC4D-829A-E0466B6FAE82}" srcId="{9C9F3E96-BBD5-5548-89F1-A5A20CC9131D}" destId="{7C301FC7-0F94-034D-ACEA-D27D3A657759}" srcOrd="3" destOrd="0" parTransId="{95CB2504-CFAC-2C42-9A15-5BAB2AD737BB}" sibTransId="{053B9685-F237-694F-8621-F0964F262FE2}"/>
    <dgm:cxn modelId="{8EC03A29-B4FA-2E4C-83FF-8B6D6D1A2AB8}" type="presOf" srcId="{3C4D33A2-1FA1-6947-85D5-156D5005543D}" destId="{EF19EC08-60AD-DD46-8F25-46AB1BFAC206}" srcOrd="0" destOrd="0" presId="urn:microsoft.com/office/officeart/2005/8/layout/pyramid1"/>
    <dgm:cxn modelId="{E0447F59-EAAF-8E42-8419-4E1964BD8A85}" srcId="{9C9F3E96-BBD5-5548-89F1-A5A20CC9131D}" destId="{9FDE6E4B-AFE6-8A4F-8D85-22494C55F1CE}" srcOrd="2" destOrd="0" parTransId="{D72F9519-CF18-F047-AB23-012835F71858}" sibTransId="{43351FFF-D1D0-6241-A165-16C7DB12FFF6}"/>
    <dgm:cxn modelId="{332D44E4-596B-8C43-9BDC-0939BAEA24D0}" type="presOf" srcId="{6AB81BE6-6C0B-0940-9BF3-68425681506B}" destId="{3BCA341B-ED98-CA46-9801-91A04D86F15C}" srcOrd="1" destOrd="0" presId="urn:microsoft.com/office/officeart/2005/8/layout/pyramid1"/>
    <dgm:cxn modelId="{406861F4-68A6-9440-A834-1F6B3BC2CF29}" srcId="{9C9F3E96-BBD5-5548-89F1-A5A20CC9131D}" destId="{7A6F4609-00F6-3E4F-8865-DA30270CD894}" srcOrd="0" destOrd="0" parTransId="{8D9E34FA-7A58-B74E-A603-23844F9D35EF}" sibTransId="{D5D93C8E-6CF2-8B45-B130-548229C406B8}"/>
    <dgm:cxn modelId="{BB56D0BD-D484-E04C-AF6C-17B144650296}" type="presOf" srcId="{9FDE6E4B-AFE6-8A4F-8D85-22494C55F1CE}" destId="{5CC2D2E9-06E8-5E4C-9FC2-9FD2FAEA205A}" srcOrd="1" destOrd="0" presId="urn:microsoft.com/office/officeart/2005/8/layout/pyramid1"/>
    <dgm:cxn modelId="{A0408C0C-7897-D748-B115-3787E9194575}" type="presOf" srcId="{7A6F4609-00F6-3E4F-8865-DA30270CD894}" destId="{062A8F32-89F6-B14A-A692-021ECE12533E}" srcOrd="1" destOrd="0" presId="urn:microsoft.com/office/officeart/2005/8/layout/pyramid1"/>
    <dgm:cxn modelId="{27C7F719-EAF1-BC41-BF6C-6041D8F90B6E}" type="presParOf" srcId="{B3D74E2D-0DF7-BD43-BA6D-4F96842FECEE}" destId="{A704DF2A-FDF8-4749-BED3-BA5FF31CECFD}" srcOrd="0" destOrd="0" presId="urn:microsoft.com/office/officeart/2005/8/layout/pyramid1"/>
    <dgm:cxn modelId="{1FD65064-4B76-4747-9371-888D653B2AEB}" type="presParOf" srcId="{A704DF2A-FDF8-4749-BED3-BA5FF31CECFD}" destId="{DA22398C-446C-344E-B6D8-7DDBCAF64A55}" srcOrd="0" destOrd="0" presId="urn:microsoft.com/office/officeart/2005/8/layout/pyramid1"/>
    <dgm:cxn modelId="{20D1F69F-2A92-1F42-8FD9-7AF566F47A5A}" type="presParOf" srcId="{A704DF2A-FDF8-4749-BED3-BA5FF31CECFD}" destId="{062A8F32-89F6-B14A-A692-021ECE12533E}" srcOrd="1" destOrd="0" presId="urn:microsoft.com/office/officeart/2005/8/layout/pyramid1"/>
    <dgm:cxn modelId="{F1B7A791-A9FD-2440-9162-1EBEF0F05256}" type="presParOf" srcId="{B3D74E2D-0DF7-BD43-BA6D-4F96842FECEE}" destId="{1D85D142-65C8-BF43-9816-EC724E45A568}" srcOrd="1" destOrd="0" presId="urn:microsoft.com/office/officeart/2005/8/layout/pyramid1"/>
    <dgm:cxn modelId="{39FF8D03-3A03-674F-B2DF-B2B0019446A6}" type="presParOf" srcId="{1D85D142-65C8-BF43-9816-EC724E45A568}" destId="{EF19EC08-60AD-DD46-8F25-46AB1BFAC206}" srcOrd="0" destOrd="0" presId="urn:microsoft.com/office/officeart/2005/8/layout/pyramid1"/>
    <dgm:cxn modelId="{B9035E35-509A-6D4B-9D23-CE09D2FA1C55}" type="presParOf" srcId="{1D85D142-65C8-BF43-9816-EC724E45A568}" destId="{BCA6B0B1-FDC0-D640-BBA6-5E9E33DFF32B}" srcOrd="1" destOrd="0" presId="urn:microsoft.com/office/officeart/2005/8/layout/pyramid1"/>
    <dgm:cxn modelId="{F5DC0A0D-BBCC-AC4A-BDA7-EDA25AD8CD88}" type="presParOf" srcId="{B3D74E2D-0DF7-BD43-BA6D-4F96842FECEE}" destId="{ACA564E8-89C9-174C-96AB-E0157B5534ED}" srcOrd="2" destOrd="0" presId="urn:microsoft.com/office/officeart/2005/8/layout/pyramid1"/>
    <dgm:cxn modelId="{BC4FFC27-6825-4947-81D2-524ABE1D0103}" type="presParOf" srcId="{ACA564E8-89C9-174C-96AB-E0157B5534ED}" destId="{16E5668B-6915-BB4C-9CF8-7D4601D85396}" srcOrd="0" destOrd="0" presId="urn:microsoft.com/office/officeart/2005/8/layout/pyramid1"/>
    <dgm:cxn modelId="{585C544A-A55B-B640-93E3-ED8BCA9B2591}" type="presParOf" srcId="{ACA564E8-89C9-174C-96AB-E0157B5534ED}" destId="{5CC2D2E9-06E8-5E4C-9FC2-9FD2FAEA205A}" srcOrd="1" destOrd="0" presId="urn:microsoft.com/office/officeart/2005/8/layout/pyramid1"/>
    <dgm:cxn modelId="{BA7F32A2-2BC5-2048-AFEA-266E68507B0B}" type="presParOf" srcId="{B3D74E2D-0DF7-BD43-BA6D-4F96842FECEE}" destId="{B1B8A4D3-DDFE-CF46-8A08-E054BA9E0D07}" srcOrd="3" destOrd="0" presId="urn:microsoft.com/office/officeart/2005/8/layout/pyramid1"/>
    <dgm:cxn modelId="{394BB263-FA39-3143-B540-55297AF38DF6}" type="presParOf" srcId="{B1B8A4D3-DDFE-CF46-8A08-E054BA9E0D07}" destId="{EB7203BF-4C42-6149-A5E5-493E42B745A8}" srcOrd="0" destOrd="0" presId="urn:microsoft.com/office/officeart/2005/8/layout/pyramid1"/>
    <dgm:cxn modelId="{21E60BD1-E84E-064B-B1D1-5CE05F7A035D}" type="presParOf" srcId="{B1B8A4D3-DDFE-CF46-8A08-E054BA9E0D07}" destId="{B8FD83E0-BF5E-D147-9228-6345B27756C5}" srcOrd="1" destOrd="0" presId="urn:microsoft.com/office/officeart/2005/8/layout/pyramid1"/>
    <dgm:cxn modelId="{7499A67F-F00B-CF42-ABE0-EFECFA04CCDA}" type="presParOf" srcId="{B3D74E2D-0DF7-BD43-BA6D-4F96842FECEE}" destId="{6D2A4906-19F6-B643-86AD-8AADF20522BB}" srcOrd="4" destOrd="0" presId="urn:microsoft.com/office/officeart/2005/8/layout/pyramid1"/>
    <dgm:cxn modelId="{309DB04D-2B54-A845-A217-40A6CD457A48}" type="presParOf" srcId="{6D2A4906-19F6-B643-86AD-8AADF20522BB}" destId="{6DF9A447-9C96-C64A-A7C2-27FDCD70A6BC}" srcOrd="0" destOrd="0" presId="urn:microsoft.com/office/officeart/2005/8/layout/pyramid1"/>
    <dgm:cxn modelId="{A4567794-62A7-4748-80C4-0E3AF1E2A901}" type="presParOf" srcId="{6D2A4906-19F6-B643-86AD-8AADF20522BB}" destId="{3BCA341B-ED98-CA46-9801-91A04D86F15C}"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9F3E96-BBD5-5548-89F1-A5A20CC9131D}" type="doc">
      <dgm:prSet loTypeId="urn:microsoft.com/office/officeart/2005/8/layout/pyramid1" loCatId="" qsTypeId="urn:microsoft.com/office/officeart/2005/8/quickstyle/simple4" qsCatId="simple" csTypeId="urn:microsoft.com/office/officeart/2005/8/colors/accent1_2" csCatId="accent1" phldr="1"/>
      <dgm:spPr/>
      <dgm:t>
        <a:bodyPr/>
        <a:lstStyle/>
        <a:p>
          <a:endParaRPr lang="en-GB"/>
        </a:p>
      </dgm:t>
    </dgm:pt>
    <dgm:pt modelId="{9FDE6E4B-AFE6-8A4F-8D85-22494C55F1CE}">
      <dgm:prSet phldrT="[Text]" custT="1"/>
      <dgm:spPr>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sz="3200" dirty="0" smtClean="0">
              <a:latin typeface="Comic Sans MS" charset="0"/>
              <a:ea typeface="Comic Sans MS" charset="0"/>
              <a:cs typeface="Comic Sans MS" charset="0"/>
            </a:rPr>
            <a:t>Baleen</a:t>
          </a:r>
          <a:r>
            <a:rPr lang="en-GB" sz="3200" baseline="0" dirty="0" smtClean="0">
              <a:latin typeface="Comic Sans MS" charset="0"/>
              <a:ea typeface="Comic Sans MS" charset="0"/>
              <a:cs typeface="Comic Sans MS" charset="0"/>
            </a:rPr>
            <a:t> whale</a:t>
          </a:r>
          <a:endParaRPr lang="en-GB" sz="3200" dirty="0">
            <a:latin typeface="Comic Sans MS" charset="0"/>
            <a:ea typeface="Comic Sans MS" charset="0"/>
            <a:cs typeface="Comic Sans MS" charset="0"/>
          </a:endParaRPr>
        </a:p>
      </dgm:t>
    </dgm:pt>
    <dgm:pt modelId="{D72F9519-CF18-F047-AB23-012835F71858}" type="parTrans" cxnId="{E0447F59-EAAF-8E42-8419-4E1964BD8A85}">
      <dgm:prSet/>
      <dgm:spPr/>
      <dgm:t>
        <a:bodyPr/>
        <a:lstStyle/>
        <a:p>
          <a:endParaRPr lang="en-GB"/>
        </a:p>
      </dgm:t>
    </dgm:pt>
    <dgm:pt modelId="{43351FFF-D1D0-6241-A165-16C7DB12FFF6}" type="sibTrans" cxnId="{E0447F59-EAAF-8E42-8419-4E1964BD8A85}">
      <dgm:prSet/>
      <dgm:spPr/>
      <dgm:t>
        <a:bodyPr/>
        <a:lstStyle/>
        <a:p>
          <a:endParaRPr lang="en-GB"/>
        </a:p>
      </dgm:t>
    </dgm:pt>
    <dgm:pt modelId="{7C301FC7-0F94-034D-ACEA-D27D3A657759}">
      <dgm:prSet custT="1"/>
      <dgm:spPr>
        <a:gradFill rotWithShape="0">
          <a:gsLst>
            <a:gs pos="0">
              <a:schemeClr val="accent1">
                <a:hueOff val="0"/>
                <a:satOff val="0"/>
                <a:lumOff val="0"/>
                <a:alphaOff val="0"/>
                <a:tint val="100000"/>
                <a:shade val="100000"/>
                <a:satMod val="130000"/>
              </a:schemeClr>
            </a:gs>
            <a:gs pos="100000">
              <a:srgbClr val="00B0F0"/>
            </a:gs>
          </a:gsLst>
        </a:gradFill>
      </dgm:spPr>
      <dgm:t>
        <a:bodyPr/>
        <a:lstStyle/>
        <a:p>
          <a:r>
            <a:rPr lang="en-GB" sz="3200" dirty="0" smtClean="0">
              <a:latin typeface="Comic Sans MS" charset="0"/>
              <a:ea typeface="Comic Sans MS" charset="0"/>
              <a:cs typeface="Comic Sans MS" charset="0"/>
            </a:rPr>
            <a:t>Krill</a:t>
          </a:r>
          <a:endParaRPr lang="en-GB" sz="3200" dirty="0">
            <a:latin typeface="Comic Sans MS" charset="0"/>
            <a:ea typeface="Comic Sans MS" charset="0"/>
            <a:cs typeface="Comic Sans MS" charset="0"/>
          </a:endParaRPr>
        </a:p>
      </dgm:t>
    </dgm:pt>
    <dgm:pt modelId="{95CB2504-CFAC-2C42-9A15-5BAB2AD737BB}" type="parTrans" cxnId="{2797C078-4BE2-DC4D-829A-E0466B6FAE82}">
      <dgm:prSet/>
      <dgm:spPr/>
      <dgm:t>
        <a:bodyPr/>
        <a:lstStyle/>
        <a:p>
          <a:endParaRPr lang="en-GB"/>
        </a:p>
      </dgm:t>
    </dgm:pt>
    <dgm:pt modelId="{053B9685-F237-694F-8621-F0964F262FE2}" type="sibTrans" cxnId="{2797C078-4BE2-DC4D-829A-E0466B6FAE82}">
      <dgm:prSet/>
      <dgm:spPr/>
      <dgm:t>
        <a:bodyPr/>
        <a:lstStyle/>
        <a:p>
          <a:endParaRPr lang="en-GB"/>
        </a:p>
      </dgm:t>
    </dgm:pt>
    <dgm:pt modelId="{6AB81BE6-6C0B-0940-9BF3-68425681506B}">
      <dgm:prSet custT="1"/>
      <dgm:spPr>
        <a:gradFill rotWithShape="0">
          <a:gsLst>
            <a:gs pos="0">
              <a:schemeClr val="accent1">
                <a:hueOff val="0"/>
                <a:satOff val="0"/>
                <a:lumOff val="0"/>
                <a:alphaOff val="0"/>
                <a:tint val="100000"/>
                <a:shade val="100000"/>
                <a:satMod val="130000"/>
              </a:schemeClr>
            </a:gs>
            <a:gs pos="100000">
              <a:srgbClr val="00B0F0"/>
            </a:gs>
          </a:gsLst>
          <a:lin ang="16200000" scaled="0"/>
        </a:gradFill>
      </dgm:spPr>
      <dgm:t>
        <a:bodyPr/>
        <a:lstStyle/>
        <a:p>
          <a:r>
            <a:rPr lang="en-GB" sz="3200" dirty="0" smtClean="0">
              <a:latin typeface="Comic Sans MS" charset="0"/>
              <a:ea typeface="Comic Sans MS" charset="0"/>
              <a:cs typeface="Comic Sans MS" charset="0"/>
            </a:rPr>
            <a:t>Phytoplankton</a:t>
          </a:r>
          <a:r>
            <a:rPr lang="en-GB" sz="3200" baseline="0" dirty="0" smtClean="0">
              <a:latin typeface="Comic Sans MS" charset="0"/>
              <a:ea typeface="Comic Sans MS" charset="0"/>
              <a:cs typeface="Comic Sans MS" charset="0"/>
            </a:rPr>
            <a:t> e.g. algae</a:t>
          </a:r>
          <a:endParaRPr lang="en-GB" sz="3200" dirty="0">
            <a:latin typeface="Comic Sans MS" charset="0"/>
            <a:ea typeface="Comic Sans MS" charset="0"/>
            <a:cs typeface="Comic Sans MS" charset="0"/>
          </a:endParaRPr>
        </a:p>
      </dgm:t>
    </dgm:pt>
    <dgm:pt modelId="{3B20A210-2AFF-B24D-B42A-288956CA4663}" type="parTrans" cxnId="{97E62A72-537B-364B-A051-546BB002DC25}">
      <dgm:prSet/>
      <dgm:spPr/>
      <dgm:t>
        <a:bodyPr/>
        <a:lstStyle/>
        <a:p>
          <a:endParaRPr lang="en-GB"/>
        </a:p>
      </dgm:t>
    </dgm:pt>
    <dgm:pt modelId="{F4CA2A9C-C99E-4841-AC24-B024E5D9860E}" type="sibTrans" cxnId="{97E62A72-537B-364B-A051-546BB002DC25}">
      <dgm:prSet/>
      <dgm:spPr/>
      <dgm:t>
        <a:bodyPr/>
        <a:lstStyle/>
        <a:p>
          <a:endParaRPr lang="en-GB"/>
        </a:p>
      </dgm:t>
    </dgm:pt>
    <dgm:pt modelId="{B3D74E2D-0DF7-BD43-BA6D-4F96842FECEE}" type="pres">
      <dgm:prSet presAssocID="{9C9F3E96-BBD5-5548-89F1-A5A20CC9131D}" presName="Name0" presStyleCnt="0">
        <dgm:presLayoutVars>
          <dgm:dir/>
          <dgm:animLvl val="lvl"/>
          <dgm:resizeHandles val="exact"/>
        </dgm:presLayoutVars>
      </dgm:prSet>
      <dgm:spPr/>
      <dgm:t>
        <a:bodyPr/>
        <a:lstStyle/>
        <a:p>
          <a:endParaRPr lang="en-GB"/>
        </a:p>
      </dgm:t>
    </dgm:pt>
    <dgm:pt modelId="{ACA564E8-89C9-174C-96AB-E0157B5534ED}" type="pres">
      <dgm:prSet presAssocID="{9FDE6E4B-AFE6-8A4F-8D85-22494C55F1CE}" presName="Name8" presStyleCnt="0"/>
      <dgm:spPr/>
    </dgm:pt>
    <dgm:pt modelId="{16E5668B-6915-BB4C-9CF8-7D4601D85396}" type="pres">
      <dgm:prSet presAssocID="{9FDE6E4B-AFE6-8A4F-8D85-22494C55F1CE}" presName="level" presStyleLbl="node1" presStyleIdx="0" presStyleCnt="3">
        <dgm:presLayoutVars>
          <dgm:chMax val="1"/>
          <dgm:bulletEnabled val="1"/>
        </dgm:presLayoutVars>
      </dgm:prSet>
      <dgm:spPr/>
      <dgm:t>
        <a:bodyPr/>
        <a:lstStyle/>
        <a:p>
          <a:endParaRPr lang="en-GB"/>
        </a:p>
      </dgm:t>
    </dgm:pt>
    <dgm:pt modelId="{5CC2D2E9-06E8-5E4C-9FC2-9FD2FAEA205A}" type="pres">
      <dgm:prSet presAssocID="{9FDE6E4B-AFE6-8A4F-8D85-22494C55F1CE}" presName="levelTx" presStyleLbl="revTx" presStyleIdx="0" presStyleCnt="0">
        <dgm:presLayoutVars>
          <dgm:chMax val="1"/>
          <dgm:bulletEnabled val="1"/>
        </dgm:presLayoutVars>
      </dgm:prSet>
      <dgm:spPr/>
      <dgm:t>
        <a:bodyPr/>
        <a:lstStyle/>
        <a:p>
          <a:endParaRPr lang="en-GB"/>
        </a:p>
      </dgm:t>
    </dgm:pt>
    <dgm:pt modelId="{B1B8A4D3-DDFE-CF46-8A08-E054BA9E0D07}" type="pres">
      <dgm:prSet presAssocID="{7C301FC7-0F94-034D-ACEA-D27D3A657759}" presName="Name8" presStyleCnt="0"/>
      <dgm:spPr/>
    </dgm:pt>
    <dgm:pt modelId="{EB7203BF-4C42-6149-A5E5-493E42B745A8}" type="pres">
      <dgm:prSet presAssocID="{7C301FC7-0F94-034D-ACEA-D27D3A657759}" presName="level" presStyleLbl="node1" presStyleIdx="1" presStyleCnt="3">
        <dgm:presLayoutVars>
          <dgm:chMax val="1"/>
          <dgm:bulletEnabled val="1"/>
        </dgm:presLayoutVars>
      </dgm:prSet>
      <dgm:spPr/>
      <dgm:t>
        <a:bodyPr/>
        <a:lstStyle/>
        <a:p>
          <a:endParaRPr lang="en-GB"/>
        </a:p>
      </dgm:t>
    </dgm:pt>
    <dgm:pt modelId="{B8FD83E0-BF5E-D147-9228-6345B27756C5}" type="pres">
      <dgm:prSet presAssocID="{7C301FC7-0F94-034D-ACEA-D27D3A657759}" presName="levelTx" presStyleLbl="revTx" presStyleIdx="0" presStyleCnt="0">
        <dgm:presLayoutVars>
          <dgm:chMax val="1"/>
          <dgm:bulletEnabled val="1"/>
        </dgm:presLayoutVars>
      </dgm:prSet>
      <dgm:spPr/>
      <dgm:t>
        <a:bodyPr/>
        <a:lstStyle/>
        <a:p>
          <a:endParaRPr lang="en-GB"/>
        </a:p>
      </dgm:t>
    </dgm:pt>
    <dgm:pt modelId="{6D2A4906-19F6-B643-86AD-8AADF20522BB}" type="pres">
      <dgm:prSet presAssocID="{6AB81BE6-6C0B-0940-9BF3-68425681506B}" presName="Name8" presStyleCnt="0"/>
      <dgm:spPr/>
    </dgm:pt>
    <dgm:pt modelId="{6DF9A447-9C96-C64A-A7C2-27FDCD70A6BC}" type="pres">
      <dgm:prSet presAssocID="{6AB81BE6-6C0B-0940-9BF3-68425681506B}" presName="level" presStyleLbl="node1" presStyleIdx="2" presStyleCnt="3">
        <dgm:presLayoutVars>
          <dgm:chMax val="1"/>
          <dgm:bulletEnabled val="1"/>
        </dgm:presLayoutVars>
      </dgm:prSet>
      <dgm:spPr/>
      <dgm:t>
        <a:bodyPr/>
        <a:lstStyle/>
        <a:p>
          <a:endParaRPr lang="en-GB"/>
        </a:p>
      </dgm:t>
    </dgm:pt>
    <dgm:pt modelId="{3BCA341B-ED98-CA46-9801-91A04D86F15C}" type="pres">
      <dgm:prSet presAssocID="{6AB81BE6-6C0B-0940-9BF3-68425681506B}" presName="levelTx" presStyleLbl="revTx" presStyleIdx="0" presStyleCnt="0">
        <dgm:presLayoutVars>
          <dgm:chMax val="1"/>
          <dgm:bulletEnabled val="1"/>
        </dgm:presLayoutVars>
      </dgm:prSet>
      <dgm:spPr/>
      <dgm:t>
        <a:bodyPr/>
        <a:lstStyle/>
        <a:p>
          <a:endParaRPr lang="en-GB"/>
        </a:p>
      </dgm:t>
    </dgm:pt>
  </dgm:ptLst>
  <dgm:cxnLst>
    <dgm:cxn modelId="{97E62A72-537B-364B-A051-546BB002DC25}" srcId="{9C9F3E96-BBD5-5548-89F1-A5A20CC9131D}" destId="{6AB81BE6-6C0B-0940-9BF3-68425681506B}" srcOrd="2" destOrd="0" parTransId="{3B20A210-2AFF-B24D-B42A-288956CA4663}" sibTransId="{F4CA2A9C-C99E-4841-AC24-B024E5D9860E}"/>
    <dgm:cxn modelId="{70F44BF7-4E4B-DF44-A8CC-1B30E47E3220}" type="presOf" srcId="{6AB81BE6-6C0B-0940-9BF3-68425681506B}" destId="{3BCA341B-ED98-CA46-9801-91A04D86F15C}" srcOrd="1" destOrd="0" presId="urn:microsoft.com/office/officeart/2005/8/layout/pyramid1"/>
    <dgm:cxn modelId="{84E7C844-5D38-6E4E-812B-B83CA074C041}" type="presOf" srcId="{6AB81BE6-6C0B-0940-9BF3-68425681506B}" destId="{6DF9A447-9C96-C64A-A7C2-27FDCD70A6BC}" srcOrd="0" destOrd="0" presId="urn:microsoft.com/office/officeart/2005/8/layout/pyramid1"/>
    <dgm:cxn modelId="{A810F48F-5AF0-9A4C-863E-6C4277D03D84}" type="presOf" srcId="{7C301FC7-0F94-034D-ACEA-D27D3A657759}" destId="{EB7203BF-4C42-6149-A5E5-493E42B745A8}" srcOrd="0" destOrd="0" presId="urn:microsoft.com/office/officeart/2005/8/layout/pyramid1"/>
    <dgm:cxn modelId="{EFE3DC52-6B0D-9844-9035-8C8D13B4201A}" type="presOf" srcId="{9C9F3E96-BBD5-5548-89F1-A5A20CC9131D}" destId="{B3D74E2D-0DF7-BD43-BA6D-4F96842FECEE}" srcOrd="0" destOrd="0" presId="urn:microsoft.com/office/officeart/2005/8/layout/pyramid1"/>
    <dgm:cxn modelId="{6D1AAC13-34AE-FE44-A5AE-7D769ACB0B88}" type="presOf" srcId="{9FDE6E4B-AFE6-8A4F-8D85-22494C55F1CE}" destId="{16E5668B-6915-BB4C-9CF8-7D4601D85396}" srcOrd="0" destOrd="0" presId="urn:microsoft.com/office/officeart/2005/8/layout/pyramid1"/>
    <dgm:cxn modelId="{2797C078-4BE2-DC4D-829A-E0466B6FAE82}" srcId="{9C9F3E96-BBD5-5548-89F1-A5A20CC9131D}" destId="{7C301FC7-0F94-034D-ACEA-D27D3A657759}" srcOrd="1" destOrd="0" parTransId="{95CB2504-CFAC-2C42-9A15-5BAB2AD737BB}" sibTransId="{053B9685-F237-694F-8621-F0964F262FE2}"/>
    <dgm:cxn modelId="{5C6C51EC-6C94-C84C-AE24-819DEE7F802A}" type="presOf" srcId="{9FDE6E4B-AFE6-8A4F-8D85-22494C55F1CE}" destId="{5CC2D2E9-06E8-5E4C-9FC2-9FD2FAEA205A}" srcOrd="1" destOrd="0" presId="urn:microsoft.com/office/officeart/2005/8/layout/pyramid1"/>
    <dgm:cxn modelId="{E0447F59-EAAF-8E42-8419-4E1964BD8A85}" srcId="{9C9F3E96-BBD5-5548-89F1-A5A20CC9131D}" destId="{9FDE6E4B-AFE6-8A4F-8D85-22494C55F1CE}" srcOrd="0" destOrd="0" parTransId="{D72F9519-CF18-F047-AB23-012835F71858}" sibTransId="{43351FFF-D1D0-6241-A165-16C7DB12FFF6}"/>
    <dgm:cxn modelId="{8BB03EB7-BA64-BE4F-B058-05436C2C7EEA}" type="presOf" srcId="{7C301FC7-0F94-034D-ACEA-D27D3A657759}" destId="{B8FD83E0-BF5E-D147-9228-6345B27756C5}" srcOrd="1" destOrd="0" presId="urn:microsoft.com/office/officeart/2005/8/layout/pyramid1"/>
    <dgm:cxn modelId="{D76FB833-99E8-5E4D-8749-495BC4B60A1A}" type="presParOf" srcId="{B3D74E2D-0DF7-BD43-BA6D-4F96842FECEE}" destId="{ACA564E8-89C9-174C-96AB-E0157B5534ED}" srcOrd="0" destOrd="0" presId="urn:microsoft.com/office/officeart/2005/8/layout/pyramid1"/>
    <dgm:cxn modelId="{7116E78C-1254-0C4E-A05D-2547388C9138}" type="presParOf" srcId="{ACA564E8-89C9-174C-96AB-E0157B5534ED}" destId="{16E5668B-6915-BB4C-9CF8-7D4601D85396}" srcOrd="0" destOrd="0" presId="urn:microsoft.com/office/officeart/2005/8/layout/pyramid1"/>
    <dgm:cxn modelId="{815E83D8-3A10-7349-8029-98E6790B8FFB}" type="presParOf" srcId="{ACA564E8-89C9-174C-96AB-E0157B5534ED}" destId="{5CC2D2E9-06E8-5E4C-9FC2-9FD2FAEA205A}" srcOrd="1" destOrd="0" presId="urn:microsoft.com/office/officeart/2005/8/layout/pyramid1"/>
    <dgm:cxn modelId="{62115AED-70EF-0B49-BC56-0A0739727A03}" type="presParOf" srcId="{B3D74E2D-0DF7-BD43-BA6D-4F96842FECEE}" destId="{B1B8A4D3-DDFE-CF46-8A08-E054BA9E0D07}" srcOrd="1" destOrd="0" presId="urn:microsoft.com/office/officeart/2005/8/layout/pyramid1"/>
    <dgm:cxn modelId="{E7BCE30A-E6DD-064B-8F59-66133E0F1E14}" type="presParOf" srcId="{B1B8A4D3-DDFE-CF46-8A08-E054BA9E0D07}" destId="{EB7203BF-4C42-6149-A5E5-493E42B745A8}" srcOrd="0" destOrd="0" presId="urn:microsoft.com/office/officeart/2005/8/layout/pyramid1"/>
    <dgm:cxn modelId="{FE34D684-D45B-9B4E-BBA7-A89F6E332A82}" type="presParOf" srcId="{B1B8A4D3-DDFE-CF46-8A08-E054BA9E0D07}" destId="{B8FD83E0-BF5E-D147-9228-6345B27756C5}" srcOrd="1" destOrd="0" presId="urn:microsoft.com/office/officeart/2005/8/layout/pyramid1"/>
    <dgm:cxn modelId="{072771F9-6EB1-2D4C-A3CE-7BF2408D08C9}" type="presParOf" srcId="{B3D74E2D-0DF7-BD43-BA6D-4F96842FECEE}" destId="{6D2A4906-19F6-B643-86AD-8AADF20522BB}" srcOrd="2" destOrd="0" presId="urn:microsoft.com/office/officeart/2005/8/layout/pyramid1"/>
    <dgm:cxn modelId="{D4ECF0BF-FBE4-8547-B2F8-1B72093F5ECB}" type="presParOf" srcId="{6D2A4906-19F6-B643-86AD-8AADF20522BB}" destId="{6DF9A447-9C96-C64A-A7C2-27FDCD70A6BC}" srcOrd="0" destOrd="0" presId="urn:microsoft.com/office/officeart/2005/8/layout/pyramid1"/>
    <dgm:cxn modelId="{359E14DA-3CAF-0E4C-A92D-BF71917A8B28}" type="presParOf" srcId="{6D2A4906-19F6-B643-86AD-8AADF20522BB}" destId="{3BCA341B-ED98-CA46-9801-91A04D86F15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24B382-97D4-5041-8161-F1A01DF58FF3}"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GB"/>
        </a:p>
      </dgm:t>
    </dgm:pt>
    <dgm:pt modelId="{FB9A02A1-D28F-5045-BB52-AD5DD3DCF0AA}">
      <dgm:prSet phldrT="[Text]"/>
      <dgm:spPr/>
      <dgm:t>
        <a:bodyPr/>
        <a:lstStyle/>
        <a:p>
          <a:r>
            <a:rPr lang="en-GB" baseline="0" dirty="0" smtClean="0"/>
            <a:t>Ocean</a:t>
          </a:r>
        </a:p>
        <a:p>
          <a:r>
            <a:rPr lang="en-GB" baseline="0" dirty="0" smtClean="0"/>
            <a:t>warms</a:t>
          </a:r>
          <a:endParaRPr lang="en-GB" dirty="0"/>
        </a:p>
      </dgm:t>
    </dgm:pt>
    <dgm:pt modelId="{D1A5B33C-76EC-094D-B7C9-001E279F5E80}" type="parTrans" cxnId="{6744F05A-38AC-EF48-9753-EB160491AE57}">
      <dgm:prSet/>
      <dgm:spPr/>
      <dgm:t>
        <a:bodyPr/>
        <a:lstStyle/>
        <a:p>
          <a:endParaRPr lang="en-GB"/>
        </a:p>
      </dgm:t>
    </dgm:pt>
    <dgm:pt modelId="{E8824DBC-7A87-4142-9C13-5DF10FBBA401}" type="sibTrans" cxnId="{6744F05A-38AC-EF48-9753-EB160491AE57}">
      <dgm:prSet/>
      <dgm:spPr>
        <a:solidFill>
          <a:srgbClr val="0070C0"/>
        </a:solidFill>
        <a:ln>
          <a:solidFill>
            <a:srgbClr val="0070C0"/>
          </a:solidFill>
        </a:ln>
      </dgm:spPr>
      <dgm:t>
        <a:bodyPr/>
        <a:lstStyle/>
        <a:p>
          <a:endParaRPr lang="en-GB" dirty="0"/>
        </a:p>
      </dgm:t>
    </dgm:pt>
    <dgm:pt modelId="{931F8383-99F2-F44E-B1BF-5AE2DBDD0D35}">
      <dgm:prSet phldrT="[Text]"/>
      <dgm:spPr/>
      <dgm:t>
        <a:bodyPr/>
        <a:lstStyle/>
        <a:p>
          <a:r>
            <a:rPr lang="en-GB" dirty="0" smtClean="0"/>
            <a:t>Arctic</a:t>
          </a:r>
          <a:r>
            <a:rPr lang="en-GB" baseline="0" dirty="0" smtClean="0"/>
            <a:t> sea </a:t>
          </a:r>
          <a:r>
            <a:rPr lang="en-GB" dirty="0" smtClean="0"/>
            <a:t>ice melts and shrinks</a:t>
          </a:r>
          <a:endParaRPr lang="en-GB" dirty="0"/>
        </a:p>
      </dgm:t>
    </dgm:pt>
    <dgm:pt modelId="{A5CBE7FE-377F-FD40-A877-2D913EEABB74}" type="parTrans" cxnId="{22D70C4E-602D-4B49-8500-24C3DA824DD0}">
      <dgm:prSet/>
      <dgm:spPr/>
      <dgm:t>
        <a:bodyPr/>
        <a:lstStyle/>
        <a:p>
          <a:endParaRPr lang="en-GB"/>
        </a:p>
      </dgm:t>
    </dgm:pt>
    <dgm:pt modelId="{E75116D3-8129-304F-9D18-DA075EDB4EF0}" type="sibTrans" cxnId="{22D70C4E-602D-4B49-8500-24C3DA824DD0}">
      <dgm:prSet/>
      <dgm:spPr>
        <a:solidFill>
          <a:srgbClr val="0070C0"/>
        </a:solidFill>
        <a:ln>
          <a:solidFill>
            <a:srgbClr val="0070C0"/>
          </a:solidFill>
        </a:ln>
      </dgm:spPr>
      <dgm:t>
        <a:bodyPr/>
        <a:lstStyle/>
        <a:p>
          <a:endParaRPr lang="en-GB" dirty="0"/>
        </a:p>
      </dgm:t>
    </dgm:pt>
    <dgm:pt modelId="{EB74B7E5-C33C-2B4F-ABEE-1CA17A6414EC}">
      <dgm:prSet phldrT="[Text]"/>
      <dgm:spPr/>
      <dgm:t>
        <a:bodyPr/>
        <a:lstStyle/>
        <a:p>
          <a:r>
            <a:rPr lang="en-GB" dirty="0" smtClean="0"/>
            <a:t>Less</a:t>
          </a:r>
          <a:r>
            <a:rPr lang="en-GB" baseline="0" dirty="0" smtClean="0"/>
            <a:t> heat reflected and more absorbed</a:t>
          </a:r>
          <a:endParaRPr lang="en-GB" dirty="0"/>
        </a:p>
      </dgm:t>
    </dgm:pt>
    <dgm:pt modelId="{6C32F2EA-D706-E742-83F3-F603FEE375AC}" type="parTrans" cxnId="{86D7A02A-0E09-5244-8CFC-08EF9752F7E8}">
      <dgm:prSet/>
      <dgm:spPr/>
      <dgm:t>
        <a:bodyPr/>
        <a:lstStyle/>
        <a:p>
          <a:endParaRPr lang="en-GB"/>
        </a:p>
      </dgm:t>
    </dgm:pt>
    <dgm:pt modelId="{BB171326-51EE-F04C-BCA6-8999CCF2BDB4}" type="sibTrans" cxnId="{86D7A02A-0E09-5244-8CFC-08EF9752F7E8}">
      <dgm:prSet/>
      <dgm:spPr>
        <a:solidFill>
          <a:srgbClr val="0070C0"/>
        </a:solidFill>
        <a:ln>
          <a:solidFill>
            <a:srgbClr val="0070C0"/>
          </a:solidFill>
        </a:ln>
      </dgm:spPr>
      <dgm:t>
        <a:bodyPr/>
        <a:lstStyle/>
        <a:p>
          <a:endParaRPr lang="en-GB" dirty="0"/>
        </a:p>
      </dgm:t>
    </dgm:pt>
    <dgm:pt modelId="{BDB739FA-0B18-E44E-A62B-5D39A282FF9F}" type="pres">
      <dgm:prSet presAssocID="{9F24B382-97D4-5041-8161-F1A01DF58FF3}" presName="cycle" presStyleCnt="0">
        <dgm:presLayoutVars>
          <dgm:dir/>
          <dgm:resizeHandles val="exact"/>
        </dgm:presLayoutVars>
      </dgm:prSet>
      <dgm:spPr/>
      <dgm:t>
        <a:bodyPr/>
        <a:lstStyle/>
        <a:p>
          <a:endParaRPr lang="en-GB"/>
        </a:p>
      </dgm:t>
    </dgm:pt>
    <dgm:pt modelId="{2AE1DE98-F081-454E-8569-77A8A50DB7CA}" type="pres">
      <dgm:prSet presAssocID="{FB9A02A1-D28F-5045-BB52-AD5DD3DCF0AA}" presName="node" presStyleLbl="node1" presStyleIdx="0" presStyleCnt="3">
        <dgm:presLayoutVars>
          <dgm:bulletEnabled val="1"/>
        </dgm:presLayoutVars>
      </dgm:prSet>
      <dgm:spPr/>
      <dgm:t>
        <a:bodyPr/>
        <a:lstStyle/>
        <a:p>
          <a:endParaRPr lang="en-GB"/>
        </a:p>
      </dgm:t>
    </dgm:pt>
    <dgm:pt modelId="{F91B9646-6108-C14B-9C5F-3515E329DC62}" type="pres">
      <dgm:prSet presAssocID="{E8824DBC-7A87-4142-9C13-5DF10FBBA401}" presName="sibTrans" presStyleLbl="sibTrans2D1" presStyleIdx="0" presStyleCnt="3"/>
      <dgm:spPr/>
      <dgm:t>
        <a:bodyPr/>
        <a:lstStyle/>
        <a:p>
          <a:endParaRPr lang="en-GB"/>
        </a:p>
      </dgm:t>
    </dgm:pt>
    <dgm:pt modelId="{C2EC6D32-B0C8-0549-B9FB-A8B47CEBA797}" type="pres">
      <dgm:prSet presAssocID="{E8824DBC-7A87-4142-9C13-5DF10FBBA401}" presName="connectorText" presStyleLbl="sibTrans2D1" presStyleIdx="0" presStyleCnt="3"/>
      <dgm:spPr/>
      <dgm:t>
        <a:bodyPr/>
        <a:lstStyle/>
        <a:p>
          <a:endParaRPr lang="en-GB"/>
        </a:p>
      </dgm:t>
    </dgm:pt>
    <dgm:pt modelId="{4799B774-456E-5943-92A4-359E53030A1D}" type="pres">
      <dgm:prSet presAssocID="{931F8383-99F2-F44E-B1BF-5AE2DBDD0D35}" presName="node" presStyleLbl="node1" presStyleIdx="1" presStyleCnt="3">
        <dgm:presLayoutVars>
          <dgm:bulletEnabled val="1"/>
        </dgm:presLayoutVars>
      </dgm:prSet>
      <dgm:spPr/>
      <dgm:t>
        <a:bodyPr/>
        <a:lstStyle/>
        <a:p>
          <a:endParaRPr lang="en-GB"/>
        </a:p>
      </dgm:t>
    </dgm:pt>
    <dgm:pt modelId="{D4BD2B63-DA74-F04B-8A24-F8F3FD0B014B}" type="pres">
      <dgm:prSet presAssocID="{E75116D3-8129-304F-9D18-DA075EDB4EF0}" presName="sibTrans" presStyleLbl="sibTrans2D1" presStyleIdx="1" presStyleCnt="3"/>
      <dgm:spPr/>
      <dgm:t>
        <a:bodyPr/>
        <a:lstStyle/>
        <a:p>
          <a:endParaRPr lang="en-GB"/>
        </a:p>
      </dgm:t>
    </dgm:pt>
    <dgm:pt modelId="{08305CEC-6F46-B14F-872E-90FEFDB44842}" type="pres">
      <dgm:prSet presAssocID="{E75116D3-8129-304F-9D18-DA075EDB4EF0}" presName="connectorText" presStyleLbl="sibTrans2D1" presStyleIdx="1" presStyleCnt="3"/>
      <dgm:spPr/>
      <dgm:t>
        <a:bodyPr/>
        <a:lstStyle/>
        <a:p>
          <a:endParaRPr lang="en-GB"/>
        </a:p>
      </dgm:t>
    </dgm:pt>
    <dgm:pt modelId="{67FC08B6-9542-B747-B882-3540F2CCBC15}" type="pres">
      <dgm:prSet presAssocID="{EB74B7E5-C33C-2B4F-ABEE-1CA17A6414EC}" presName="node" presStyleLbl="node1" presStyleIdx="2" presStyleCnt="3">
        <dgm:presLayoutVars>
          <dgm:bulletEnabled val="1"/>
        </dgm:presLayoutVars>
      </dgm:prSet>
      <dgm:spPr/>
      <dgm:t>
        <a:bodyPr/>
        <a:lstStyle/>
        <a:p>
          <a:endParaRPr lang="en-GB"/>
        </a:p>
      </dgm:t>
    </dgm:pt>
    <dgm:pt modelId="{4793A133-8BC7-8E45-93B1-83B5D29F88DC}" type="pres">
      <dgm:prSet presAssocID="{BB171326-51EE-F04C-BCA6-8999CCF2BDB4}" presName="sibTrans" presStyleLbl="sibTrans2D1" presStyleIdx="2" presStyleCnt="3" custLinFactNeighborX="0" custLinFactNeighborY="3885"/>
      <dgm:spPr/>
      <dgm:t>
        <a:bodyPr/>
        <a:lstStyle/>
        <a:p>
          <a:endParaRPr lang="en-GB"/>
        </a:p>
      </dgm:t>
    </dgm:pt>
    <dgm:pt modelId="{5303938A-04C3-F34D-926B-0D17B6FB8A51}" type="pres">
      <dgm:prSet presAssocID="{BB171326-51EE-F04C-BCA6-8999CCF2BDB4}" presName="connectorText" presStyleLbl="sibTrans2D1" presStyleIdx="2" presStyleCnt="3"/>
      <dgm:spPr/>
      <dgm:t>
        <a:bodyPr/>
        <a:lstStyle/>
        <a:p>
          <a:endParaRPr lang="en-GB"/>
        </a:p>
      </dgm:t>
    </dgm:pt>
  </dgm:ptLst>
  <dgm:cxnLst>
    <dgm:cxn modelId="{A78C514E-FB8F-0944-B5B7-BBCB21B5858C}" type="presOf" srcId="{BB171326-51EE-F04C-BCA6-8999CCF2BDB4}" destId="{4793A133-8BC7-8E45-93B1-83B5D29F88DC}" srcOrd="0" destOrd="0" presId="urn:microsoft.com/office/officeart/2005/8/layout/cycle2"/>
    <dgm:cxn modelId="{AF4BF805-CD70-4146-BA2D-E64D186AFD2E}" type="presOf" srcId="{931F8383-99F2-F44E-B1BF-5AE2DBDD0D35}" destId="{4799B774-456E-5943-92A4-359E53030A1D}" srcOrd="0" destOrd="0" presId="urn:microsoft.com/office/officeart/2005/8/layout/cycle2"/>
    <dgm:cxn modelId="{6744F05A-38AC-EF48-9753-EB160491AE57}" srcId="{9F24B382-97D4-5041-8161-F1A01DF58FF3}" destId="{FB9A02A1-D28F-5045-BB52-AD5DD3DCF0AA}" srcOrd="0" destOrd="0" parTransId="{D1A5B33C-76EC-094D-B7C9-001E279F5E80}" sibTransId="{E8824DBC-7A87-4142-9C13-5DF10FBBA401}"/>
    <dgm:cxn modelId="{916E4D9D-9520-7B44-973C-1399AC3F97F3}" type="presOf" srcId="{E8824DBC-7A87-4142-9C13-5DF10FBBA401}" destId="{C2EC6D32-B0C8-0549-B9FB-A8B47CEBA797}" srcOrd="1" destOrd="0" presId="urn:microsoft.com/office/officeart/2005/8/layout/cycle2"/>
    <dgm:cxn modelId="{D6E8FC95-72D8-BF42-A5F5-6EF53728723A}" type="presOf" srcId="{E75116D3-8129-304F-9D18-DA075EDB4EF0}" destId="{D4BD2B63-DA74-F04B-8A24-F8F3FD0B014B}" srcOrd="0" destOrd="0" presId="urn:microsoft.com/office/officeart/2005/8/layout/cycle2"/>
    <dgm:cxn modelId="{86D7A02A-0E09-5244-8CFC-08EF9752F7E8}" srcId="{9F24B382-97D4-5041-8161-F1A01DF58FF3}" destId="{EB74B7E5-C33C-2B4F-ABEE-1CA17A6414EC}" srcOrd="2" destOrd="0" parTransId="{6C32F2EA-D706-E742-83F3-F603FEE375AC}" sibTransId="{BB171326-51EE-F04C-BCA6-8999CCF2BDB4}"/>
    <dgm:cxn modelId="{BF13FCDE-0249-3945-87C8-16BFBC84AD84}" type="presOf" srcId="{9F24B382-97D4-5041-8161-F1A01DF58FF3}" destId="{BDB739FA-0B18-E44E-A62B-5D39A282FF9F}" srcOrd="0" destOrd="0" presId="urn:microsoft.com/office/officeart/2005/8/layout/cycle2"/>
    <dgm:cxn modelId="{58D40343-2C5C-1B40-A3C9-AA5811473A4B}" type="presOf" srcId="{BB171326-51EE-F04C-BCA6-8999CCF2BDB4}" destId="{5303938A-04C3-F34D-926B-0D17B6FB8A51}" srcOrd="1" destOrd="0" presId="urn:microsoft.com/office/officeart/2005/8/layout/cycle2"/>
    <dgm:cxn modelId="{C67EDA57-30C4-5A4B-85F9-678DB9DD96BF}" type="presOf" srcId="{E75116D3-8129-304F-9D18-DA075EDB4EF0}" destId="{08305CEC-6F46-B14F-872E-90FEFDB44842}" srcOrd="1" destOrd="0" presId="urn:microsoft.com/office/officeart/2005/8/layout/cycle2"/>
    <dgm:cxn modelId="{22D70C4E-602D-4B49-8500-24C3DA824DD0}" srcId="{9F24B382-97D4-5041-8161-F1A01DF58FF3}" destId="{931F8383-99F2-F44E-B1BF-5AE2DBDD0D35}" srcOrd="1" destOrd="0" parTransId="{A5CBE7FE-377F-FD40-A877-2D913EEABB74}" sibTransId="{E75116D3-8129-304F-9D18-DA075EDB4EF0}"/>
    <dgm:cxn modelId="{64434110-87D2-C14A-9C46-3FB85FC62220}" type="presOf" srcId="{FB9A02A1-D28F-5045-BB52-AD5DD3DCF0AA}" destId="{2AE1DE98-F081-454E-8569-77A8A50DB7CA}" srcOrd="0" destOrd="0" presId="urn:microsoft.com/office/officeart/2005/8/layout/cycle2"/>
    <dgm:cxn modelId="{6B8A4969-DB13-E247-9350-0ACF64D5E7A2}" type="presOf" srcId="{E8824DBC-7A87-4142-9C13-5DF10FBBA401}" destId="{F91B9646-6108-C14B-9C5F-3515E329DC62}" srcOrd="0" destOrd="0" presId="urn:microsoft.com/office/officeart/2005/8/layout/cycle2"/>
    <dgm:cxn modelId="{6319D0A1-CF9E-EF44-ACD4-D3C9C4E8A5D2}" type="presOf" srcId="{EB74B7E5-C33C-2B4F-ABEE-1CA17A6414EC}" destId="{67FC08B6-9542-B747-B882-3540F2CCBC15}" srcOrd="0" destOrd="0" presId="urn:microsoft.com/office/officeart/2005/8/layout/cycle2"/>
    <dgm:cxn modelId="{E239BAB6-8361-5A4C-AB4E-FAAC281C1695}" type="presParOf" srcId="{BDB739FA-0B18-E44E-A62B-5D39A282FF9F}" destId="{2AE1DE98-F081-454E-8569-77A8A50DB7CA}" srcOrd="0" destOrd="0" presId="urn:microsoft.com/office/officeart/2005/8/layout/cycle2"/>
    <dgm:cxn modelId="{5FCA8365-18EF-1543-B3DE-A9391633DD95}" type="presParOf" srcId="{BDB739FA-0B18-E44E-A62B-5D39A282FF9F}" destId="{F91B9646-6108-C14B-9C5F-3515E329DC62}" srcOrd="1" destOrd="0" presId="urn:microsoft.com/office/officeart/2005/8/layout/cycle2"/>
    <dgm:cxn modelId="{E05CA4EE-0CD9-2F44-9FF4-4355CE81551B}" type="presParOf" srcId="{F91B9646-6108-C14B-9C5F-3515E329DC62}" destId="{C2EC6D32-B0C8-0549-B9FB-A8B47CEBA797}" srcOrd="0" destOrd="0" presId="urn:microsoft.com/office/officeart/2005/8/layout/cycle2"/>
    <dgm:cxn modelId="{DFFE2AAE-1D23-AC4A-BEDE-1D209FF60393}" type="presParOf" srcId="{BDB739FA-0B18-E44E-A62B-5D39A282FF9F}" destId="{4799B774-456E-5943-92A4-359E53030A1D}" srcOrd="2" destOrd="0" presId="urn:microsoft.com/office/officeart/2005/8/layout/cycle2"/>
    <dgm:cxn modelId="{FA6B9464-F1BE-B842-A5A5-C3733126544E}" type="presParOf" srcId="{BDB739FA-0B18-E44E-A62B-5D39A282FF9F}" destId="{D4BD2B63-DA74-F04B-8A24-F8F3FD0B014B}" srcOrd="3" destOrd="0" presId="urn:microsoft.com/office/officeart/2005/8/layout/cycle2"/>
    <dgm:cxn modelId="{FF541BAD-29AC-E545-9819-16BADE6306C7}" type="presParOf" srcId="{D4BD2B63-DA74-F04B-8A24-F8F3FD0B014B}" destId="{08305CEC-6F46-B14F-872E-90FEFDB44842}" srcOrd="0" destOrd="0" presId="urn:microsoft.com/office/officeart/2005/8/layout/cycle2"/>
    <dgm:cxn modelId="{237CAA91-6628-5040-9333-05DDC582F4BF}" type="presParOf" srcId="{BDB739FA-0B18-E44E-A62B-5D39A282FF9F}" destId="{67FC08B6-9542-B747-B882-3540F2CCBC15}" srcOrd="4" destOrd="0" presId="urn:microsoft.com/office/officeart/2005/8/layout/cycle2"/>
    <dgm:cxn modelId="{482F9990-A446-E643-B257-9AE500EC137E}" type="presParOf" srcId="{BDB739FA-0B18-E44E-A62B-5D39A282FF9F}" destId="{4793A133-8BC7-8E45-93B1-83B5D29F88DC}" srcOrd="5" destOrd="0" presId="urn:microsoft.com/office/officeart/2005/8/layout/cycle2"/>
    <dgm:cxn modelId="{6896435D-1C22-FE49-AF52-D35BA1D53252}" type="presParOf" srcId="{4793A133-8BC7-8E45-93B1-83B5D29F88DC}" destId="{5303938A-04C3-F34D-926B-0D17B6FB8A5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2398C-446C-344E-B6D8-7DDBCAF64A55}">
      <dsp:nvSpPr>
        <dsp:cNvPr id="0" name=""/>
        <dsp:cNvSpPr/>
      </dsp:nvSpPr>
      <dsp:spPr>
        <a:xfrm>
          <a:off x="3244645" y="0"/>
          <a:ext cx="1622322" cy="1003709"/>
        </a:xfrm>
        <a:prstGeom prst="trapezoid">
          <a:avLst>
            <a:gd name="adj" fmla="val 80816"/>
          </a:avLst>
        </a:prstGeom>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GB" sz="2900" kern="1200" dirty="0" smtClean="0">
              <a:latin typeface="Comic Sans MS" charset="0"/>
              <a:ea typeface="Comic Sans MS" charset="0"/>
              <a:cs typeface="Comic Sans MS" charset="0"/>
            </a:rPr>
            <a:t>Polar bear</a:t>
          </a:r>
          <a:endParaRPr lang="en-GB" sz="2900" kern="1200" dirty="0">
            <a:latin typeface="Comic Sans MS" charset="0"/>
            <a:ea typeface="Comic Sans MS" charset="0"/>
            <a:cs typeface="Comic Sans MS" charset="0"/>
          </a:endParaRPr>
        </a:p>
      </dsp:txBody>
      <dsp:txXfrm>
        <a:off x="3244645" y="0"/>
        <a:ext cx="1622322" cy="1003709"/>
      </dsp:txXfrm>
    </dsp:sp>
    <dsp:sp modelId="{EF19EC08-60AD-DD46-8F25-46AB1BFAC206}">
      <dsp:nvSpPr>
        <dsp:cNvPr id="0" name=""/>
        <dsp:cNvSpPr/>
      </dsp:nvSpPr>
      <dsp:spPr>
        <a:xfrm>
          <a:off x="2433483" y="1003709"/>
          <a:ext cx="3244645" cy="1003709"/>
        </a:xfrm>
        <a:prstGeom prst="trapezoid">
          <a:avLst>
            <a:gd name="adj" fmla="val 80816"/>
          </a:avLst>
        </a:prstGeom>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GB" sz="2900" kern="1200" dirty="0" smtClean="0">
              <a:latin typeface="Comic Sans MS" charset="0"/>
              <a:ea typeface="Comic Sans MS" charset="0"/>
              <a:cs typeface="Comic Sans MS" charset="0"/>
            </a:rPr>
            <a:t>Ringed seal</a:t>
          </a:r>
          <a:endParaRPr lang="en-GB" sz="2900" kern="1200" dirty="0">
            <a:latin typeface="Comic Sans MS" charset="0"/>
            <a:ea typeface="Comic Sans MS" charset="0"/>
            <a:cs typeface="Comic Sans MS" charset="0"/>
          </a:endParaRPr>
        </a:p>
      </dsp:txBody>
      <dsp:txXfrm>
        <a:off x="3001296" y="1003709"/>
        <a:ext cx="2109019" cy="1003709"/>
      </dsp:txXfrm>
    </dsp:sp>
    <dsp:sp modelId="{16E5668B-6915-BB4C-9CF8-7D4601D85396}">
      <dsp:nvSpPr>
        <dsp:cNvPr id="0" name=""/>
        <dsp:cNvSpPr/>
      </dsp:nvSpPr>
      <dsp:spPr>
        <a:xfrm>
          <a:off x="1622322" y="2007419"/>
          <a:ext cx="4866967" cy="1003709"/>
        </a:xfrm>
        <a:prstGeom prst="trapezoid">
          <a:avLst>
            <a:gd name="adj" fmla="val 80816"/>
          </a:avLst>
        </a:prstGeom>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GB" sz="2900" kern="1200" dirty="0" smtClean="0">
              <a:latin typeface="Comic Sans MS" charset="0"/>
              <a:ea typeface="Comic Sans MS" charset="0"/>
              <a:cs typeface="Comic Sans MS" charset="0"/>
            </a:rPr>
            <a:t>Arctic cod</a:t>
          </a:r>
          <a:endParaRPr lang="en-GB" sz="2900" kern="1200" dirty="0">
            <a:latin typeface="Comic Sans MS" charset="0"/>
            <a:ea typeface="Comic Sans MS" charset="0"/>
            <a:cs typeface="Comic Sans MS" charset="0"/>
          </a:endParaRPr>
        </a:p>
      </dsp:txBody>
      <dsp:txXfrm>
        <a:off x="2474041" y="2007419"/>
        <a:ext cx="3163529" cy="1003709"/>
      </dsp:txXfrm>
    </dsp:sp>
    <dsp:sp modelId="{EB7203BF-4C42-6149-A5E5-493E42B745A8}">
      <dsp:nvSpPr>
        <dsp:cNvPr id="0" name=""/>
        <dsp:cNvSpPr/>
      </dsp:nvSpPr>
      <dsp:spPr>
        <a:xfrm>
          <a:off x="811161" y="3011128"/>
          <a:ext cx="6489290" cy="1003709"/>
        </a:xfrm>
        <a:prstGeom prst="trapezoid">
          <a:avLst>
            <a:gd name="adj" fmla="val 80816"/>
          </a:avLst>
        </a:prstGeom>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GB" sz="2900" kern="1200" dirty="0" smtClean="0">
              <a:latin typeface="Comic Sans MS" charset="0"/>
              <a:ea typeface="Comic Sans MS" charset="0"/>
              <a:cs typeface="Comic Sans MS" charset="0"/>
            </a:rPr>
            <a:t>Krill</a:t>
          </a:r>
          <a:endParaRPr lang="en-GB" sz="2900" kern="1200" dirty="0">
            <a:latin typeface="Comic Sans MS" charset="0"/>
            <a:ea typeface="Comic Sans MS" charset="0"/>
            <a:cs typeface="Comic Sans MS" charset="0"/>
          </a:endParaRPr>
        </a:p>
      </dsp:txBody>
      <dsp:txXfrm>
        <a:off x="1946787" y="3011128"/>
        <a:ext cx="4218038" cy="1003709"/>
      </dsp:txXfrm>
    </dsp:sp>
    <dsp:sp modelId="{6DF9A447-9C96-C64A-A7C2-27FDCD70A6BC}">
      <dsp:nvSpPr>
        <dsp:cNvPr id="0" name=""/>
        <dsp:cNvSpPr/>
      </dsp:nvSpPr>
      <dsp:spPr>
        <a:xfrm>
          <a:off x="0" y="4014838"/>
          <a:ext cx="8111613" cy="1003709"/>
        </a:xfrm>
        <a:prstGeom prst="trapezoid">
          <a:avLst>
            <a:gd name="adj" fmla="val 80816"/>
          </a:avLst>
        </a:prstGeom>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GB" sz="2900" kern="1200" dirty="0" smtClean="0">
              <a:latin typeface="Comic Sans MS" charset="0"/>
              <a:ea typeface="Comic Sans MS" charset="0"/>
              <a:cs typeface="Comic Sans MS" charset="0"/>
            </a:rPr>
            <a:t>Phytoplankton</a:t>
          </a:r>
          <a:r>
            <a:rPr lang="en-GB" sz="2900" kern="1200" baseline="0" dirty="0" smtClean="0">
              <a:latin typeface="Comic Sans MS" charset="0"/>
              <a:ea typeface="Comic Sans MS" charset="0"/>
              <a:cs typeface="Comic Sans MS" charset="0"/>
            </a:rPr>
            <a:t> e.g. algae</a:t>
          </a:r>
          <a:endParaRPr lang="en-GB" sz="2900" kern="1200" dirty="0">
            <a:latin typeface="Comic Sans MS" charset="0"/>
            <a:ea typeface="Comic Sans MS" charset="0"/>
            <a:cs typeface="Comic Sans MS" charset="0"/>
          </a:endParaRPr>
        </a:p>
      </dsp:txBody>
      <dsp:txXfrm>
        <a:off x="1419532" y="4014838"/>
        <a:ext cx="5272548" cy="1003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5668B-6915-BB4C-9CF8-7D4601D85396}">
      <dsp:nvSpPr>
        <dsp:cNvPr id="0" name=""/>
        <dsp:cNvSpPr/>
      </dsp:nvSpPr>
      <dsp:spPr>
        <a:xfrm>
          <a:off x="2148348" y="0"/>
          <a:ext cx="2148348" cy="1548580"/>
        </a:xfrm>
        <a:prstGeom prst="trapezoid">
          <a:avLst>
            <a:gd name="adj" fmla="val 69365"/>
          </a:avLst>
        </a:prstGeom>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smtClean="0">
              <a:latin typeface="Comic Sans MS" charset="0"/>
              <a:ea typeface="Comic Sans MS" charset="0"/>
              <a:cs typeface="Comic Sans MS" charset="0"/>
            </a:rPr>
            <a:t>Baleen</a:t>
          </a:r>
          <a:r>
            <a:rPr lang="en-GB" sz="3200" kern="1200" baseline="0" dirty="0" smtClean="0">
              <a:latin typeface="Comic Sans MS" charset="0"/>
              <a:ea typeface="Comic Sans MS" charset="0"/>
              <a:cs typeface="Comic Sans MS" charset="0"/>
            </a:rPr>
            <a:t> whale</a:t>
          </a:r>
          <a:endParaRPr lang="en-GB" sz="3200" kern="1200" dirty="0">
            <a:latin typeface="Comic Sans MS" charset="0"/>
            <a:ea typeface="Comic Sans MS" charset="0"/>
            <a:cs typeface="Comic Sans MS" charset="0"/>
          </a:endParaRPr>
        </a:p>
      </dsp:txBody>
      <dsp:txXfrm>
        <a:off x="2148348" y="0"/>
        <a:ext cx="2148348" cy="1548580"/>
      </dsp:txXfrm>
    </dsp:sp>
    <dsp:sp modelId="{EB7203BF-4C42-6149-A5E5-493E42B745A8}">
      <dsp:nvSpPr>
        <dsp:cNvPr id="0" name=""/>
        <dsp:cNvSpPr/>
      </dsp:nvSpPr>
      <dsp:spPr>
        <a:xfrm>
          <a:off x="1074174" y="1548580"/>
          <a:ext cx="4296696" cy="1548580"/>
        </a:xfrm>
        <a:prstGeom prst="trapezoid">
          <a:avLst>
            <a:gd name="adj" fmla="val 69365"/>
          </a:avLst>
        </a:prstGeom>
        <a:gradFill rotWithShape="0">
          <a:gsLst>
            <a:gs pos="0">
              <a:schemeClr val="accent1">
                <a:hueOff val="0"/>
                <a:satOff val="0"/>
                <a:lumOff val="0"/>
                <a:alphaOff val="0"/>
                <a:tint val="100000"/>
                <a:shade val="100000"/>
                <a:satMod val="130000"/>
              </a:schemeClr>
            </a:gs>
            <a:gs pos="100000">
              <a:srgbClr val="00B0F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smtClean="0">
              <a:latin typeface="Comic Sans MS" charset="0"/>
              <a:ea typeface="Comic Sans MS" charset="0"/>
              <a:cs typeface="Comic Sans MS" charset="0"/>
            </a:rPr>
            <a:t>Krill</a:t>
          </a:r>
          <a:endParaRPr lang="en-GB" sz="3200" kern="1200" dirty="0">
            <a:latin typeface="Comic Sans MS" charset="0"/>
            <a:ea typeface="Comic Sans MS" charset="0"/>
            <a:cs typeface="Comic Sans MS" charset="0"/>
          </a:endParaRPr>
        </a:p>
      </dsp:txBody>
      <dsp:txXfrm>
        <a:off x="1826096" y="1548580"/>
        <a:ext cx="2792852" cy="1548580"/>
      </dsp:txXfrm>
    </dsp:sp>
    <dsp:sp modelId="{6DF9A447-9C96-C64A-A7C2-27FDCD70A6BC}">
      <dsp:nvSpPr>
        <dsp:cNvPr id="0" name=""/>
        <dsp:cNvSpPr/>
      </dsp:nvSpPr>
      <dsp:spPr>
        <a:xfrm>
          <a:off x="0" y="3097161"/>
          <a:ext cx="6445045" cy="1548580"/>
        </a:xfrm>
        <a:prstGeom prst="trapezoid">
          <a:avLst>
            <a:gd name="adj" fmla="val 69365"/>
          </a:avLst>
        </a:prstGeom>
        <a:gradFill rotWithShape="0">
          <a:gsLst>
            <a:gs pos="0">
              <a:schemeClr val="accent1">
                <a:hueOff val="0"/>
                <a:satOff val="0"/>
                <a:lumOff val="0"/>
                <a:alphaOff val="0"/>
                <a:tint val="100000"/>
                <a:shade val="100000"/>
                <a:satMod val="130000"/>
              </a:schemeClr>
            </a:gs>
            <a:gs pos="100000">
              <a:srgbClr val="00B0F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smtClean="0">
              <a:latin typeface="Comic Sans MS" charset="0"/>
              <a:ea typeface="Comic Sans MS" charset="0"/>
              <a:cs typeface="Comic Sans MS" charset="0"/>
            </a:rPr>
            <a:t>Phytoplankton</a:t>
          </a:r>
          <a:r>
            <a:rPr lang="en-GB" sz="3200" kern="1200" baseline="0" dirty="0" smtClean="0">
              <a:latin typeface="Comic Sans MS" charset="0"/>
              <a:ea typeface="Comic Sans MS" charset="0"/>
              <a:cs typeface="Comic Sans MS" charset="0"/>
            </a:rPr>
            <a:t> e.g. algae</a:t>
          </a:r>
          <a:endParaRPr lang="en-GB" sz="3200" kern="1200" dirty="0">
            <a:latin typeface="Comic Sans MS" charset="0"/>
            <a:ea typeface="Comic Sans MS" charset="0"/>
            <a:cs typeface="Comic Sans MS" charset="0"/>
          </a:endParaRPr>
        </a:p>
      </dsp:txBody>
      <dsp:txXfrm>
        <a:off x="1127882" y="3097161"/>
        <a:ext cx="4189279" cy="1548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1DE98-F081-454E-8569-77A8A50DB7CA}">
      <dsp:nvSpPr>
        <dsp:cNvPr id="0" name=""/>
        <dsp:cNvSpPr/>
      </dsp:nvSpPr>
      <dsp:spPr>
        <a:xfrm>
          <a:off x="2658046" y="617"/>
          <a:ext cx="2249827" cy="224982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GB" sz="2700" kern="1200" baseline="0" dirty="0" smtClean="0"/>
            <a:t>Ocean</a:t>
          </a:r>
        </a:p>
        <a:p>
          <a:pPr lvl="0" algn="ctr" defTabSz="1200150">
            <a:lnSpc>
              <a:spcPct val="90000"/>
            </a:lnSpc>
            <a:spcBef>
              <a:spcPct val="0"/>
            </a:spcBef>
            <a:spcAft>
              <a:spcPct val="35000"/>
            </a:spcAft>
          </a:pPr>
          <a:r>
            <a:rPr lang="en-GB" sz="2700" kern="1200" baseline="0" dirty="0" smtClean="0"/>
            <a:t>warms</a:t>
          </a:r>
          <a:endParaRPr lang="en-GB" sz="2700" kern="1200" dirty="0"/>
        </a:p>
      </dsp:txBody>
      <dsp:txXfrm>
        <a:off x="2987526" y="330097"/>
        <a:ext cx="1590867" cy="1590867"/>
      </dsp:txXfrm>
    </dsp:sp>
    <dsp:sp modelId="{F91B9646-6108-C14B-9C5F-3515E329DC62}">
      <dsp:nvSpPr>
        <dsp:cNvPr id="0" name=""/>
        <dsp:cNvSpPr/>
      </dsp:nvSpPr>
      <dsp:spPr>
        <a:xfrm rot="3600000">
          <a:off x="4319922" y="2196012"/>
          <a:ext cx="600553" cy="759316"/>
        </a:xfrm>
        <a:prstGeom prst="rightArrow">
          <a:avLst>
            <a:gd name="adj1" fmla="val 60000"/>
            <a:gd name="adj2" fmla="val 50000"/>
          </a:avLst>
        </a:prstGeom>
        <a:solidFill>
          <a:srgbClr val="0070C0"/>
        </a:solidFill>
        <a:ln>
          <a:solidFill>
            <a:srgbClr val="0070C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GB" sz="2200" kern="1200" dirty="0"/>
        </a:p>
      </dsp:txBody>
      <dsp:txXfrm>
        <a:off x="4364964" y="2269861"/>
        <a:ext cx="420387" cy="455590"/>
      </dsp:txXfrm>
    </dsp:sp>
    <dsp:sp modelId="{4799B774-456E-5943-92A4-359E53030A1D}">
      <dsp:nvSpPr>
        <dsp:cNvPr id="0" name=""/>
        <dsp:cNvSpPr/>
      </dsp:nvSpPr>
      <dsp:spPr>
        <a:xfrm>
          <a:off x="4349520" y="2930335"/>
          <a:ext cx="2249827" cy="224982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GB" sz="2700" kern="1200" dirty="0" smtClean="0"/>
            <a:t>Arctic</a:t>
          </a:r>
          <a:r>
            <a:rPr lang="en-GB" sz="2700" kern="1200" baseline="0" dirty="0" smtClean="0"/>
            <a:t> sea </a:t>
          </a:r>
          <a:r>
            <a:rPr lang="en-GB" sz="2700" kern="1200" dirty="0" smtClean="0"/>
            <a:t>ice melts and shrinks</a:t>
          </a:r>
          <a:endParaRPr lang="en-GB" sz="2700" kern="1200" dirty="0"/>
        </a:p>
      </dsp:txBody>
      <dsp:txXfrm>
        <a:off x="4679000" y="3259815"/>
        <a:ext cx="1590867" cy="1590867"/>
      </dsp:txXfrm>
    </dsp:sp>
    <dsp:sp modelId="{D4BD2B63-DA74-F04B-8A24-F8F3FD0B014B}">
      <dsp:nvSpPr>
        <dsp:cNvPr id="0" name=""/>
        <dsp:cNvSpPr/>
      </dsp:nvSpPr>
      <dsp:spPr>
        <a:xfrm rot="10800000">
          <a:off x="3499680" y="3675591"/>
          <a:ext cx="600553" cy="759316"/>
        </a:xfrm>
        <a:prstGeom prst="rightArrow">
          <a:avLst>
            <a:gd name="adj1" fmla="val 60000"/>
            <a:gd name="adj2" fmla="val 50000"/>
          </a:avLst>
        </a:prstGeom>
        <a:solidFill>
          <a:srgbClr val="0070C0"/>
        </a:solidFill>
        <a:ln>
          <a:solidFill>
            <a:srgbClr val="0070C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GB" sz="2200" kern="1200" dirty="0"/>
        </a:p>
      </dsp:txBody>
      <dsp:txXfrm rot="10800000">
        <a:off x="3679846" y="3827454"/>
        <a:ext cx="420387" cy="455590"/>
      </dsp:txXfrm>
    </dsp:sp>
    <dsp:sp modelId="{67FC08B6-9542-B747-B882-3540F2CCBC15}">
      <dsp:nvSpPr>
        <dsp:cNvPr id="0" name=""/>
        <dsp:cNvSpPr/>
      </dsp:nvSpPr>
      <dsp:spPr>
        <a:xfrm>
          <a:off x="966573" y="2930335"/>
          <a:ext cx="2249827" cy="224982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GB" sz="2700" kern="1200" dirty="0" smtClean="0"/>
            <a:t>Less</a:t>
          </a:r>
          <a:r>
            <a:rPr lang="en-GB" sz="2700" kern="1200" baseline="0" dirty="0" smtClean="0"/>
            <a:t> heat reflected and more absorbed</a:t>
          </a:r>
          <a:endParaRPr lang="en-GB" sz="2700" kern="1200" dirty="0"/>
        </a:p>
      </dsp:txBody>
      <dsp:txXfrm>
        <a:off x="1296053" y="3259815"/>
        <a:ext cx="1590867" cy="1590867"/>
      </dsp:txXfrm>
    </dsp:sp>
    <dsp:sp modelId="{4793A133-8BC7-8E45-93B1-83B5D29F88DC}">
      <dsp:nvSpPr>
        <dsp:cNvPr id="0" name=""/>
        <dsp:cNvSpPr/>
      </dsp:nvSpPr>
      <dsp:spPr>
        <a:xfrm rot="18000000">
          <a:off x="2628448" y="2254951"/>
          <a:ext cx="600553" cy="759316"/>
        </a:xfrm>
        <a:prstGeom prst="rightArrow">
          <a:avLst>
            <a:gd name="adj1" fmla="val 60000"/>
            <a:gd name="adj2" fmla="val 50000"/>
          </a:avLst>
        </a:prstGeom>
        <a:solidFill>
          <a:srgbClr val="0070C0"/>
        </a:solidFill>
        <a:ln>
          <a:solidFill>
            <a:srgbClr val="0070C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GB" sz="2200" kern="1200" dirty="0"/>
        </a:p>
      </dsp:txBody>
      <dsp:txXfrm>
        <a:off x="2673490" y="2484828"/>
        <a:ext cx="420387" cy="45559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483033-F114-6744-8BE7-5F64D3C33E54}" type="datetimeFigureOut">
              <a:rPr lang="en-US" smtClean="0"/>
              <a:pPr/>
              <a:t>8/14/20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C2F18-3611-9D4B-A2D4-30DD2BBE43BD}" type="slidenum">
              <a:rPr lang="en-US" smtClean="0"/>
              <a:pPr/>
              <a:t>‹#›</a:t>
            </a:fld>
            <a:endParaRPr lang="en-US" dirty="0"/>
          </a:p>
        </p:txBody>
      </p:sp>
    </p:spTree>
    <p:extLst>
      <p:ext uri="{BB962C8B-B14F-4D97-AF65-F5344CB8AC3E}">
        <p14:creationId xmlns:p14="http://schemas.microsoft.com/office/powerpoint/2010/main" val="38724676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05654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06966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97690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411543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74143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52301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64377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55861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277477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2033377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CF044E-3B00-8E46-B9C9-1F945E3887AE}" type="datetimeFigureOut">
              <a:rPr lang="en-US" smtClean="0"/>
              <a:pPr/>
              <a:t>8/14/20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2365491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F044E-3B00-8E46-B9C9-1F945E3887AE}" type="datetimeFigureOut">
              <a:rPr lang="en-US" smtClean="0"/>
              <a:pPr/>
              <a:t>8/14/20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137943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pte.org.uk" TargetMode="Externa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69" y="120567"/>
            <a:ext cx="8229600" cy="1143000"/>
          </a:xfrm>
        </p:spPr>
        <p:txBody>
          <a:bodyPr/>
          <a:lstStyle/>
          <a:p>
            <a:r>
              <a:rPr lang="en-US" dirty="0" smtClean="0">
                <a:latin typeface="Comic Sans MS" charset="0"/>
                <a:ea typeface="Comic Sans MS" charset="0"/>
                <a:cs typeface="Comic Sans MS" charset="0"/>
              </a:rPr>
              <a:t>Note to teachers</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466969" y="1126236"/>
            <a:ext cx="8229600" cy="4708525"/>
          </a:xfrm>
        </p:spPr>
        <p:txBody>
          <a:bodyPr>
            <a:noAutofit/>
          </a:bodyPr>
          <a:lstStyle/>
          <a:p>
            <a:pPr marL="0" indent="0">
              <a:buNone/>
            </a:pPr>
            <a:r>
              <a:rPr lang="en-US" sz="2300" dirty="0" smtClean="0">
                <a:latin typeface="Comic Sans MS" charset="0"/>
                <a:ea typeface="Comic Sans MS" charset="0"/>
                <a:cs typeface="Comic Sans MS" charset="0"/>
              </a:rPr>
              <a:t>Thank you for downloading this presentation from the Young People’s Trust for the Environment.  You are welcome to modify it by adding your own slides or deleting ones you don’t need.</a:t>
            </a:r>
          </a:p>
          <a:p>
            <a:pPr marL="0" indent="0">
              <a:buNone/>
            </a:pPr>
            <a:endParaRPr lang="en-US" sz="1400" dirty="0" smtClean="0">
              <a:latin typeface="Comic Sans MS" charset="0"/>
              <a:ea typeface="Comic Sans MS" charset="0"/>
              <a:cs typeface="Comic Sans MS" charset="0"/>
            </a:endParaRPr>
          </a:p>
          <a:p>
            <a:pPr marL="0" indent="0">
              <a:buNone/>
            </a:pPr>
            <a:r>
              <a:rPr lang="en-US" sz="2300" dirty="0" smtClean="0">
                <a:latin typeface="Comic Sans MS" charset="0"/>
                <a:ea typeface="Comic Sans MS" charset="0"/>
                <a:cs typeface="Comic Sans MS" charset="0"/>
              </a:rPr>
              <a:t>Please do not remove the photo credits from any of the photos you use and we would be very grateful if you could leave YPTE’s logo and web address on the relevant pages.  </a:t>
            </a:r>
          </a:p>
          <a:p>
            <a:pPr marL="0" indent="0">
              <a:buNone/>
            </a:pPr>
            <a:endParaRPr lang="en-US" sz="1400" dirty="0" smtClean="0">
              <a:latin typeface="Comic Sans MS" charset="0"/>
              <a:ea typeface="Comic Sans MS" charset="0"/>
              <a:cs typeface="Comic Sans MS" charset="0"/>
            </a:endParaRPr>
          </a:p>
          <a:p>
            <a:pPr marL="0" indent="0">
              <a:buNone/>
            </a:pPr>
            <a:r>
              <a:rPr lang="en-US" sz="2300" dirty="0" smtClean="0">
                <a:latin typeface="Comic Sans MS" charset="0"/>
                <a:ea typeface="Comic Sans MS" charset="0"/>
                <a:cs typeface="Comic Sans MS" charset="0"/>
              </a:rPr>
              <a:t>We want to encourage more and more young people to learn about taking care of our world and our website is a great starting point for this. You can find lots more supporting information by visiting the ‘Explore’ section of </a:t>
            </a:r>
            <a:r>
              <a:rPr lang="en-US" sz="2300" dirty="0" smtClean="0">
                <a:latin typeface="Comic Sans MS" charset="0"/>
                <a:ea typeface="Comic Sans MS" charset="0"/>
                <a:cs typeface="Comic Sans MS" charset="0"/>
                <a:hlinkClick r:id="rId2"/>
              </a:rPr>
              <a:t>ypte.org.uk</a:t>
            </a:r>
            <a:endParaRPr lang="en-US" sz="2300" dirty="0">
              <a:latin typeface="Comic Sans MS" charset="0"/>
              <a:ea typeface="Comic Sans MS" charset="0"/>
              <a:cs typeface="Comic Sans MS" charset="0"/>
            </a:endParaRPr>
          </a:p>
        </p:txBody>
      </p:sp>
      <p:pic>
        <p:nvPicPr>
          <p:cNvPr id="4" name="Picture 3" descr="YPTE-logo-type-cmyk.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4846" y="5763221"/>
            <a:ext cx="1463429" cy="873992"/>
          </a:xfrm>
          <a:prstGeom prst="rect">
            <a:avLst/>
          </a:prstGeom>
        </p:spPr>
      </p:pic>
    </p:spTree>
    <p:extLst>
      <p:ext uri="{BB962C8B-B14F-4D97-AF65-F5344CB8AC3E}">
        <p14:creationId xmlns:p14="http://schemas.microsoft.com/office/powerpoint/2010/main" val="3234149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355" y="279400"/>
            <a:ext cx="3082413" cy="3924300"/>
          </a:xfrm>
        </p:spPr>
        <p:txBody>
          <a:bodyPr>
            <a:noAutofit/>
          </a:bodyPr>
          <a:lstStyle/>
          <a:p>
            <a:pPr algn="l"/>
            <a:r>
              <a:rPr lang="en-GB" sz="2400" dirty="0" smtClean="0">
                <a:latin typeface="Comic Sans MS" charset="0"/>
                <a:ea typeface="Comic Sans MS" charset="0"/>
                <a:cs typeface="Comic Sans MS" charset="0"/>
              </a:rPr>
              <a:t>The Arctic consists of the Arctic Ocean and parts of Canada, Russia, the USA, Greenland, Norway, Finland, Sweden &amp; Iceland</a:t>
            </a:r>
            <a:endParaRPr lang="en-GB" sz="24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638800" cy="6927456"/>
          </a:xfrm>
        </p:spPr>
      </p:pic>
      <p:sp>
        <p:nvSpPr>
          <p:cNvPr id="5" name="TextBox 4"/>
          <p:cNvSpPr txBox="1"/>
          <p:nvPr/>
        </p:nvSpPr>
        <p:spPr>
          <a:xfrm>
            <a:off x="5740400" y="6515100"/>
            <a:ext cx="965200" cy="230832"/>
          </a:xfrm>
          <a:prstGeom prst="rect">
            <a:avLst/>
          </a:prstGeom>
          <a:noFill/>
        </p:spPr>
        <p:txBody>
          <a:bodyPr wrap="square" rtlCol="0">
            <a:spAutoFit/>
          </a:bodyPr>
          <a:lstStyle/>
          <a:p>
            <a:r>
              <a:rPr lang="en-GB" sz="900" dirty="0" smtClean="0"/>
              <a:t>Map: vaXzine</a:t>
            </a:r>
            <a:endParaRPr lang="en-GB" sz="900" dirty="0"/>
          </a:p>
        </p:txBody>
      </p:sp>
    </p:spTree>
    <p:extLst>
      <p:ext uri="{BB962C8B-B14F-4D97-AF65-F5344CB8AC3E}">
        <p14:creationId xmlns:p14="http://schemas.microsoft.com/office/powerpoint/2010/main" val="1034558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4181" y="0"/>
            <a:ext cx="7831393" cy="1077218"/>
          </a:xfrm>
          <a:prstGeom prst="rect">
            <a:avLst/>
          </a:prstGeom>
          <a:noFill/>
        </p:spPr>
        <p:txBody>
          <a:bodyPr wrap="square" rtlCol="0">
            <a:spAutoFit/>
          </a:bodyPr>
          <a:lstStyle/>
          <a:p>
            <a:pPr algn="ctr"/>
            <a:r>
              <a:rPr lang="en-US" sz="3200" dirty="0">
                <a:latin typeface="Comic Sans MS" charset="0"/>
                <a:ea typeface="Comic Sans MS" charset="0"/>
                <a:cs typeface="Comic Sans MS" charset="0"/>
              </a:rPr>
              <a:t>The Arctic is a sea of ice, surrounded by cold, treeless lands </a:t>
            </a:r>
            <a:endParaRPr lang="en-GB" sz="3200" dirty="0">
              <a:latin typeface="Comic Sans MS" charset="0"/>
              <a:ea typeface="Comic Sans MS" charset="0"/>
              <a:cs typeface="Comic Sans MS" charset="0"/>
            </a:endParaRPr>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b="6288"/>
          <a:stretch/>
        </p:blipFill>
        <p:spPr>
          <a:xfrm>
            <a:off x="0" y="1142481"/>
            <a:ext cx="9144000" cy="5715519"/>
          </a:xfrm>
        </p:spPr>
      </p:pic>
      <p:sp>
        <p:nvSpPr>
          <p:cNvPr id="7" name="TextBox 6"/>
          <p:cNvSpPr txBox="1"/>
          <p:nvPr/>
        </p:nvSpPr>
        <p:spPr>
          <a:xfrm>
            <a:off x="309716" y="6474542"/>
            <a:ext cx="1622323" cy="230832"/>
          </a:xfrm>
          <a:prstGeom prst="rect">
            <a:avLst/>
          </a:prstGeom>
          <a:noFill/>
        </p:spPr>
        <p:txBody>
          <a:bodyPr wrap="square" rtlCol="0">
            <a:spAutoFit/>
          </a:bodyPr>
          <a:lstStyle/>
          <a:p>
            <a:r>
              <a:rPr lang="en-GB" sz="900" dirty="0" smtClean="0">
                <a:solidFill>
                  <a:schemeClr val="bg1"/>
                </a:solidFill>
              </a:rPr>
              <a:t>Photo: Polar Cruises</a:t>
            </a:r>
            <a:endParaRPr lang="en-GB" sz="900" dirty="0">
              <a:solidFill>
                <a:schemeClr val="bg1"/>
              </a:solidFill>
            </a:endParaRPr>
          </a:p>
        </p:txBody>
      </p:sp>
    </p:spTree>
    <p:extLst>
      <p:ext uri="{BB962C8B-B14F-4D97-AF65-F5344CB8AC3E}">
        <p14:creationId xmlns:p14="http://schemas.microsoft.com/office/powerpoint/2010/main" val="1220273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3740"/>
            <a:ext cx="9143999" cy="1323439"/>
          </a:xfrm>
          <a:prstGeom prst="rect">
            <a:avLst/>
          </a:prstGeom>
          <a:noFill/>
        </p:spPr>
        <p:txBody>
          <a:bodyPr wrap="square" rtlCol="0">
            <a:spAutoFit/>
          </a:bodyPr>
          <a:lstStyle/>
          <a:p>
            <a:pPr algn="ctr"/>
            <a:r>
              <a:rPr lang="en-GB" sz="2600" dirty="0" smtClean="0">
                <a:latin typeface="Comic Sans MS" charset="0"/>
                <a:ea typeface="Comic Sans MS" charset="0"/>
                <a:cs typeface="Comic Sans MS" charset="0"/>
              </a:rPr>
              <a:t>The Arctic is the ‘Land of the Midnight Sun’ – in the summer, months can go by without the sun setting.  In the winter there are ‘Polar Nights’ when the sun never rises</a:t>
            </a:r>
            <a:endParaRPr lang="en-GB" sz="2600" dirty="0">
              <a:latin typeface="Comic Sans MS" charset="0"/>
              <a:ea typeface="Comic Sans MS" charset="0"/>
              <a:cs typeface="Comic Sans M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8242"/>
            <a:ext cx="9144000" cy="5139035"/>
          </a:xfrm>
          <a:prstGeom prst="rect">
            <a:avLst/>
          </a:prstGeom>
        </p:spPr>
      </p:pic>
      <p:sp>
        <p:nvSpPr>
          <p:cNvPr id="6" name="TextBox 5"/>
          <p:cNvSpPr txBox="1"/>
          <p:nvPr/>
        </p:nvSpPr>
        <p:spPr>
          <a:xfrm>
            <a:off x="7462684" y="6627168"/>
            <a:ext cx="1519084" cy="230832"/>
          </a:xfrm>
          <a:prstGeom prst="rect">
            <a:avLst/>
          </a:prstGeom>
          <a:noFill/>
        </p:spPr>
        <p:txBody>
          <a:bodyPr wrap="square" rtlCol="0">
            <a:spAutoFit/>
          </a:bodyPr>
          <a:lstStyle/>
          <a:p>
            <a:r>
              <a:rPr lang="en-GB" sz="900" dirty="0" smtClean="0"/>
              <a:t>Photo: Trond Kristiansen</a:t>
            </a:r>
            <a:endParaRPr lang="en-GB" sz="900" dirty="0"/>
          </a:p>
        </p:txBody>
      </p:sp>
    </p:spTree>
    <p:extLst>
      <p:ext uri="{BB962C8B-B14F-4D97-AF65-F5344CB8AC3E}">
        <p14:creationId xmlns:p14="http://schemas.microsoft.com/office/powerpoint/2010/main" val="601118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942" y="249238"/>
            <a:ext cx="7964129" cy="665162"/>
          </a:xfrm>
        </p:spPr>
        <p:txBody>
          <a:bodyPr>
            <a:noAutofit/>
          </a:bodyPr>
          <a:lstStyle/>
          <a:p>
            <a:r>
              <a:rPr lang="en-US" sz="3200" dirty="0" smtClean="0">
                <a:latin typeface="Comic Sans MS" charset="0"/>
                <a:ea typeface="Comic Sans MS" charset="0"/>
                <a:cs typeface="Comic Sans MS" charset="0"/>
              </a:rPr>
              <a:t>Winter temperatures can drop below −50°c over large parts of the Arctic</a:t>
            </a:r>
            <a:endParaRPr lang="en-GB" sz="32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3101" b="3751"/>
          <a:stretch/>
        </p:blipFill>
        <p:spPr>
          <a:xfrm>
            <a:off x="0" y="1181100"/>
            <a:ext cx="9143999" cy="5676900"/>
          </a:xfrm>
        </p:spPr>
      </p:pic>
    </p:spTree>
    <p:extLst>
      <p:ext uri="{BB962C8B-B14F-4D97-AF65-F5344CB8AC3E}">
        <p14:creationId xmlns:p14="http://schemas.microsoft.com/office/powerpoint/2010/main" val="933443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0029"/>
            <a:ext cx="9143999" cy="7098030"/>
          </a:xfrm>
        </p:spPr>
      </p:pic>
      <p:sp>
        <p:nvSpPr>
          <p:cNvPr id="2" name="Title 1"/>
          <p:cNvSpPr>
            <a:spLocks noGrp="1"/>
          </p:cNvSpPr>
          <p:nvPr>
            <p:ph type="title"/>
          </p:nvPr>
        </p:nvSpPr>
        <p:spPr>
          <a:xfrm>
            <a:off x="188862" y="206477"/>
            <a:ext cx="3601474" cy="2032000"/>
          </a:xfrm>
        </p:spPr>
        <p:txBody>
          <a:bodyPr>
            <a:noAutofit/>
          </a:bodyPr>
          <a:lstStyle/>
          <a:p>
            <a:r>
              <a:rPr lang="en-GB" sz="3000" dirty="0" smtClean="0">
                <a:solidFill>
                  <a:schemeClr val="bg1"/>
                </a:solidFill>
                <a:latin typeface="Comic Sans MS" charset="0"/>
                <a:ea typeface="Comic Sans MS" charset="0"/>
                <a:cs typeface="Comic Sans MS" charset="0"/>
              </a:rPr>
              <a:t>There are many indigenous peoples living in the Arctic, including the Inuit</a:t>
            </a:r>
            <a:endParaRPr lang="en-GB" sz="3000" dirty="0">
              <a:solidFill>
                <a:schemeClr val="bg1"/>
              </a:solidFill>
              <a:latin typeface="Comic Sans MS" charset="0"/>
              <a:ea typeface="Comic Sans MS" charset="0"/>
              <a:cs typeface="Comic Sans MS" charset="0"/>
            </a:endParaRPr>
          </a:p>
        </p:txBody>
      </p:sp>
      <p:sp>
        <p:nvSpPr>
          <p:cNvPr id="5" name="TextBox 4"/>
          <p:cNvSpPr txBox="1"/>
          <p:nvPr/>
        </p:nvSpPr>
        <p:spPr>
          <a:xfrm>
            <a:off x="8077200" y="3078154"/>
            <a:ext cx="1155700" cy="230832"/>
          </a:xfrm>
          <a:prstGeom prst="rect">
            <a:avLst/>
          </a:prstGeom>
          <a:noFill/>
        </p:spPr>
        <p:txBody>
          <a:bodyPr wrap="square" rtlCol="0">
            <a:spAutoFit/>
          </a:bodyPr>
          <a:lstStyle/>
          <a:p>
            <a:r>
              <a:rPr lang="en-GB" sz="900" dirty="0" smtClean="0">
                <a:solidFill>
                  <a:schemeClr val="bg1"/>
                </a:solidFill>
              </a:rPr>
              <a:t>Photo: Nick Russill</a:t>
            </a:r>
            <a:endParaRPr lang="en-GB" sz="900" dirty="0">
              <a:solidFill>
                <a:schemeClr val="bg1"/>
              </a:solidFill>
            </a:endParaRPr>
          </a:p>
        </p:txBody>
      </p:sp>
    </p:spTree>
    <p:extLst>
      <p:ext uri="{BB962C8B-B14F-4D97-AF65-F5344CB8AC3E}">
        <p14:creationId xmlns:p14="http://schemas.microsoft.com/office/powerpoint/2010/main" val="1249981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3999" cy="6857999"/>
          </a:xfrm>
        </p:spPr>
      </p:pic>
      <p:sp>
        <p:nvSpPr>
          <p:cNvPr id="5" name="TextBox 4"/>
          <p:cNvSpPr txBox="1"/>
          <p:nvPr/>
        </p:nvSpPr>
        <p:spPr>
          <a:xfrm>
            <a:off x="7162800" y="6286500"/>
            <a:ext cx="1422400" cy="230832"/>
          </a:xfrm>
          <a:prstGeom prst="rect">
            <a:avLst/>
          </a:prstGeom>
          <a:noFill/>
        </p:spPr>
        <p:txBody>
          <a:bodyPr wrap="square" rtlCol="0">
            <a:spAutoFit/>
          </a:bodyPr>
          <a:lstStyle/>
          <a:p>
            <a:r>
              <a:rPr lang="en-GB" sz="900" dirty="0" smtClean="0">
                <a:solidFill>
                  <a:schemeClr val="bg1"/>
                </a:solidFill>
              </a:rPr>
              <a:t>Photo: David Stanley</a:t>
            </a:r>
            <a:endParaRPr lang="en-GB" sz="900" dirty="0">
              <a:solidFill>
                <a:schemeClr val="bg1"/>
              </a:solidFill>
            </a:endParaRPr>
          </a:p>
        </p:txBody>
      </p:sp>
      <p:sp>
        <p:nvSpPr>
          <p:cNvPr id="6" name="TextBox 5"/>
          <p:cNvSpPr txBox="1"/>
          <p:nvPr/>
        </p:nvSpPr>
        <p:spPr>
          <a:xfrm>
            <a:off x="279400" y="274638"/>
            <a:ext cx="4826000" cy="1815882"/>
          </a:xfrm>
          <a:prstGeom prst="rect">
            <a:avLst/>
          </a:prstGeom>
          <a:noFill/>
        </p:spPr>
        <p:txBody>
          <a:bodyPr wrap="square" rtlCol="0">
            <a:spAutoFit/>
          </a:bodyPr>
          <a:lstStyle/>
          <a:p>
            <a:r>
              <a:rPr lang="en-GB" sz="2800" b="1" dirty="0" smtClean="0">
                <a:solidFill>
                  <a:schemeClr val="bg1"/>
                </a:solidFill>
                <a:latin typeface="Comic Sans MS" charset="0"/>
                <a:ea typeface="Comic Sans MS" charset="0"/>
                <a:cs typeface="Comic Sans MS" charset="0"/>
              </a:rPr>
              <a:t>The Inuit </a:t>
            </a:r>
            <a:r>
              <a:rPr lang="en-GB" sz="2800" b="1" dirty="0">
                <a:solidFill>
                  <a:schemeClr val="bg1"/>
                </a:solidFill>
                <a:latin typeface="Comic Sans MS" charset="0"/>
                <a:ea typeface="Comic Sans MS" charset="0"/>
                <a:cs typeface="Comic Sans MS" charset="0"/>
              </a:rPr>
              <a:t>are experts in managing the harsh weather conditions they live in</a:t>
            </a:r>
            <a:endParaRPr lang="en-GB" sz="28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767749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851" y="103239"/>
            <a:ext cx="8716297" cy="954107"/>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Many species of small plants grow in the </a:t>
            </a:r>
            <a:r>
              <a:rPr lang="en-GB" sz="2800" dirty="0" smtClean="0">
                <a:latin typeface="Comic Sans MS" charset="0"/>
                <a:ea typeface="Comic Sans MS" charset="0"/>
                <a:cs typeface="Comic Sans MS" charset="0"/>
              </a:rPr>
              <a:t>Arctic and are adapted to growing in the hostile conditions</a:t>
            </a:r>
            <a:endParaRPr lang="en-GB" sz="28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7525"/>
          <a:stretch/>
        </p:blipFill>
        <p:spPr>
          <a:xfrm>
            <a:off x="0" y="1190081"/>
            <a:ext cx="9144000" cy="5656108"/>
          </a:xfrm>
          <a:prstGeom prst="rect">
            <a:avLst/>
          </a:prstGeom>
        </p:spPr>
      </p:pic>
      <p:sp>
        <p:nvSpPr>
          <p:cNvPr id="8" name="TextBox 7"/>
          <p:cNvSpPr txBox="1"/>
          <p:nvPr/>
        </p:nvSpPr>
        <p:spPr>
          <a:xfrm>
            <a:off x="7211961" y="6356555"/>
            <a:ext cx="1578078" cy="230832"/>
          </a:xfrm>
          <a:prstGeom prst="rect">
            <a:avLst/>
          </a:prstGeom>
          <a:noFill/>
        </p:spPr>
        <p:txBody>
          <a:bodyPr wrap="square" rtlCol="0">
            <a:spAutoFit/>
          </a:bodyPr>
          <a:lstStyle/>
          <a:p>
            <a:r>
              <a:rPr lang="en-GB" sz="900" dirty="0" smtClean="0">
                <a:solidFill>
                  <a:schemeClr val="bg1"/>
                </a:solidFill>
              </a:rPr>
              <a:t>Photo: Alastair Rae</a:t>
            </a:r>
            <a:endParaRPr lang="en-GB" sz="900" dirty="0">
              <a:solidFill>
                <a:schemeClr val="bg1"/>
              </a:solidFill>
            </a:endParaRPr>
          </a:p>
        </p:txBody>
      </p:sp>
    </p:spTree>
    <p:extLst>
      <p:ext uri="{BB962C8B-B14F-4D97-AF65-F5344CB8AC3E}">
        <p14:creationId xmlns:p14="http://schemas.microsoft.com/office/powerpoint/2010/main" val="1558915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25" y="0"/>
            <a:ext cx="8229600" cy="1143000"/>
          </a:xfrm>
        </p:spPr>
        <p:txBody>
          <a:bodyPr>
            <a:normAutofit fontScale="90000"/>
          </a:bodyPr>
          <a:lstStyle/>
          <a:p>
            <a:r>
              <a:rPr lang="en-GB" sz="2800" dirty="0" smtClean="0">
                <a:latin typeface="Comic Sans MS" charset="0"/>
                <a:ea typeface="Comic Sans MS" charset="0"/>
                <a:cs typeface="Comic Sans MS" charset="0"/>
              </a:rPr>
              <a:t>The Arctic is home for some or all of the year  to around 450 types of fish, 280 kinds of bird and 130 different mammals</a:t>
            </a:r>
            <a:endParaRPr lang="en-GB" sz="28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5416"/>
          <a:stretch/>
        </p:blipFill>
        <p:spPr>
          <a:xfrm>
            <a:off x="0" y="1092200"/>
            <a:ext cx="9132851" cy="5765800"/>
          </a:xfrm>
        </p:spPr>
      </p:pic>
      <p:sp>
        <p:nvSpPr>
          <p:cNvPr id="5" name="TextBox 4"/>
          <p:cNvSpPr txBox="1"/>
          <p:nvPr/>
        </p:nvSpPr>
        <p:spPr>
          <a:xfrm>
            <a:off x="8001000" y="6502400"/>
            <a:ext cx="1016000" cy="230832"/>
          </a:xfrm>
          <a:prstGeom prst="rect">
            <a:avLst/>
          </a:prstGeom>
          <a:noFill/>
        </p:spPr>
        <p:txBody>
          <a:bodyPr wrap="square" rtlCol="0">
            <a:spAutoFit/>
          </a:bodyPr>
          <a:lstStyle/>
          <a:p>
            <a:r>
              <a:rPr lang="en-GB" sz="900" dirty="0" smtClean="0">
                <a:solidFill>
                  <a:schemeClr val="bg1"/>
                </a:solidFill>
              </a:rPr>
              <a:t>Photo: Eric Kilby</a:t>
            </a:r>
            <a:endParaRPr lang="en-GB" sz="900" dirty="0">
              <a:solidFill>
                <a:schemeClr val="bg1"/>
              </a:solidFill>
            </a:endParaRPr>
          </a:p>
        </p:txBody>
      </p:sp>
    </p:spTree>
    <p:extLst>
      <p:ext uri="{BB962C8B-B14F-4D97-AF65-F5344CB8AC3E}">
        <p14:creationId xmlns:p14="http://schemas.microsoft.com/office/powerpoint/2010/main" val="1139460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4427"/>
          <a:stretch/>
        </p:blipFill>
        <p:spPr>
          <a:xfrm>
            <a:off x="-1" y="0"/>
            <a:ext cx="9144001" cy="6858000"/>
          </a:xfrm>
          <a:prstGeom prst="rect">
            <a:avLst/>
          </a:prstGeom>
        </p:spPr>
      </p:pic>
      <p:sp>
        <p:nvSpPr>
          <p:cNvPr id="5" name="TextBox 4"/>
          <p:cNvSpPr txBox="1"/>
          <p:nvPr/>
        </p:nvSpPr>
        <p:spPr>
          <a:xfrm>
            <a:off x="88491" y="162232"/>
            <a:ext cx="1445342" cy="230832"/>
          </a:xfrm>
          <a:prstGeom prst="rect">
            <a:avLst/>
          </a:prstGeom>
          <a:noFill/>
        </p:spPr>
        <p:txBody>
          <a:bodyPr wrap="square" rtlCol="0">
            <a:spAutoFit/>
          </a:bodyPr>
          <a:lstStyle/>
          <a:p>
            <a:r>
              <a:rPr lang="en-GB" sz="900" dirty="0" smtClean="0"/>
              <a:t>Photo: Christopher Michel</a:t>
            </a:r>
            <a:endParaRPr lang="en-GB" sz="900" dirty="0"/>
          </a:p>
        </p:txBody>
      </p:sp>
      <p:sp>
        <p:nvSpPr>
          <p:cNvPr id="2" name="Title 1"/>
          <p:cNvSpPr>
            <a:spLocks noGrp="1"/>
          </p:cNvSpPr>
          <p:nvPr>
            <p:ph type="title"/>
          </p:nvPr>
        </p:nvSpPr>
        <p:spPr>
          <a:xfrm>
            <a:off x="88492" y="4524068"/>
            <a:ext cx="9055508" cy="2333932"/>
          </a:xfrm>
        </p:spPr>
        <p:txBody>
          <a:bodyPr>
            <a:normAutofit/>
          </a:bodyPr>
          <a:lstStyle/>
          <a:p>
            <a:r>
              <a:rPr lang="en-GB" dirty="0" smtClean="0">
                <a:latin typeface="Comic Sans MS" charset="0"/>
                <a:ea typeface="Comic Sans MS" charset="0"/>
                <a:cs typeface="Comic Sans MS" charset="0"/>
              </a:rPr>
              <a:t>3. HOW ARE ARCTIC ANIMALS ADAPTED TO THEIR ENVIRONMENT?</a:t>
            </a:r>
            <a:endParaRPr lang="en-GB" dirty="0">
              <a:latin typeface="Comic Sans MS" charset="0"/>
              <a:ea typeface="Comic Sans MS" charset="0"/>
              <a:cs typeface="Comic Sans MS" charset="0"/>
            </a:endParaRPr>
          </a:p>
        </p:txBody>
      </p:sp>
    </p:spTree>
    <p:extLst>
      <p:ext uri="{BB962C8B-B14F-4D97-AF65-F5344CB8AC3E}">
        <p14:creationId xmlns:p14="http://schemas.microsoft.com/office/powerpoint/2010/main" val="1449324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51625" cy="6858000"/>
          </a:xfrm>
        </p:spPr>
      </p:pic>
      <p:sp>
        <p:nvSpPr>
          <p:cNvPr id="5" name="TextBox 4"/>
          <p:cNvSpPr txBox="1"/>
          <p:nvPr/>
        </p:nvSpPr>
        <p:spPr>
          <a:xfrm>
            <a:off x="457199" y="6415548"/>
            <a:ext cx="2551471" cy="230832"/>
          </a:xfrm>
          <a:prstGeom prst="rect">
            <a:avLst/>
          </a:prstGeom>
          <a:noFill/>
        </p:spPr>
        <p:txBody>
          <a:bodyPr wrap="square" rtlCol="0">
            <a:spAutoFit/>
          </a:bodyPr>
          <a:lstStyle/>
          <a:p>
            <a:r>
              <a:rPr lang="en-GB" sz="900" dirty="0" smtClean="0"/>
              <a:t>Photo: Bering Land Bridge National Preserve staff</a:t>
            </a:r>
            <a:endParaRPr lang="en-GB" sz="900" dirty="0"/>
          </a:p>
        </p:txBody>
      </p:sp>
      <p:sp>
        <p:nvSpPr>
          <p:cNvPr id="6" name="TextBox 5"/>
          <p:cNvSpPr txBox="1"/>
          <p:nvPr/>
        </p:nvSpPr>
        <p:spPr>
          <a:xfrm>
            <a:off x="-1" y="274638"/>
            <a:ext cx="9144000" cy="461665"/>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Male polar bears can weigh as much as 10 men (up to 800kg)! </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713536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PTE-logo-embrace-cmyk.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5203" y="289443"/>
            <a:ext cx="2912208" cy="3895765"/>
          </a:xfrm>
          <a:prstGeom prst="rect">
            <a:avLst/>
          </a:prstGeom>
        </p:spPr>
      </p:pic>
      <p:sp>
        <p:nvSpPr>
          <p:cNvPr id="2" name="TextBox 1"/>
          <p:cNvSpPr txBox="1"/>
          <p:nvPr/>
        </p:nvSpPr>
        <p:spPr>
          <a:xfrm>
            <a:off x="3047999" y="6427791"/>
            <a:ext cx="3106615" cy="307777"/>
          </a:xfrm>
          <a:prstGeom prst="rect">
            <a:avLst/>
          </a:prstGeom>
          <a:noFill/>
        </p:spPr>
        <p:txBody>
          <a:bodyPr wrap="square" rtlCol="0">
            <a:spAutoFit/>
          </a:bodyPr>
          <a:lstStyle/>
          <a:p>
            <a:pPr algn="ctr"/>
            <a:r>
              <a:rPr lang="en-US" sz="1400" dirty="0" smtClean="0"/>
              <a:t>Registered charity number 1153740</a:t>
            </a:r>
            <a:endParaRPr lang="en-US" sz="1400" dirty="0"/>
          </a:p>
        </p:txBody>
      </p:sp>
      <p:sp>
        <p:nvSpPr>
          <p:cNvPr id="3" name="TextBox 2"/>
          <p:cNvSpPr txBox="1"/>
          <p:nvPr/>
        </p:nvSpPr>
        <p:spPr>
          <a:xfrm>
            <a:off x="289657" y="4321615"/>
            <a:ext cx="8623300" cy="2123658"/>
          </a:xfrm>
          <a:prstGeom prst="rect">
            <a:avLst/>
          </a:prstGeom>
          <a:noFill/>
        </p:spPr>
        <p:txBody>
          <a:bodyPr wrap="square" rtlCol="0">
            <a:spAutoFit/>
          </a:bodyPr>
          <a:lstStyle/>
          <a:p>
            <a:pPr algn="ctr"/>
            <a:r>
              <a:rPr lang="en-GB" sz="6600" dirty="0" smtClean="0">
                <a:latin typeface="Comic Sans MS" charset="0"/>
                <a:ea typeface="Comic Sans MS" charset="0"/>
                <a:cs typeface="Comic Sans MS" charset="0"/>
              </a:rPr>
              <a:t>COLD AREAS: </a:t>
            </a:r>
          </a:p>
          <a:p>
            <a:pPr algn="ctr"/>
            <a:r>
              <a:rPr lang="en-GB" sz="6600" dirty="0" smtClean="0">
                <a:latin typeface="Comic Sans MS" charset="0"/>
                <a:ea typeface="Comic Sans MS" charset="0"/>
                <a:cs typeface="Comic Sans MS" charset="0"/>
              </a:rPr>
              <a:t>THE ARCTIC</a:t>
            </a:r>
            <a:endParaRPr lang="en-GB" sz="6600" dirty="0">
              <a:latin typeface="Comic Sans MS" charset="0"/>
              <a:ea typeface="Comic Sans MS" charset="0"/>
              <a:cs typeface="Comic Sans MS" charset="0"/>
            </a:endParaRPr>
          </a:p>
        </p:txBody>
      </p:sp>
    </p:spTree>
    <p:extLst>
      <p:ext uri="{BB962C8B-B14F-4D97-AF65-F5344CB8AC3E}">
        <p14:creationId xmlns:p14="http://schemas.microsoft.com/office/powerpoint/2010/main" val="14606202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151"/>
            <a:ext cx="9144000" cy="1143000"/>
          </a:xfrm>
        </p:spPr>
        <p:txBody>
          <a:bodyPr>
            <a:noAutofit/>
          </a:bodyPr>
          <a:lstStyle/>
          <a:p>
            <a:r>
              <a:rPr lang="en-US" sz="3200" dirty="0" smtClean="0">
                <a:latin typeface="Comic Sans MS" charset="0"/>
                <a:ea typeface="Comic Sans MS" charset="0"/>
                <a:cs typeface="Comic Sans MS" charset="0"/>
              </a:rPr>
              <a:t>A polar bear’s home </a:t>
            </a:r>
            <a:r>
              <a:rPr lang="en-US" sz="3200" dirty="0">
                <a:latin typeface="Comic Sans MS" charset="0"/>
                <a:ea typeface="Comic Sans MS" charset="0"/>
                <a:cs typeface="Comic Sans MS" charset="0"/>
              </a:rPr>
              <a:t>is called a den and is where the mother has her </a:t>
            </a:r>
            <a:r>
              <a:rPr lang="en-US" sz="3200" dirty="0" smtClean="0">
                <a:latin typeface="Comic Sans MS" charset="0"/>
                <a:ea typeface="Comic Sans MS" charset="0"/>
                <a:cs typeface="Comic Sans MS" charset="0"/>
              </a:rPr>
              <a:t>babies </a:t>
            </a:r>
            <a:endParaRPr lang="en-GB" sz="30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167"/>
          <a:stretch/>
        </p:blipFill>
        <p:spPr>
          <a:xfrm>
            <a:off x="0" y="1417638"/>
            <a:ext cx="9144000" cy="5449622"/>
          </a:xfrm>
        </p:spPr>
      </p:pic>
      <p:sp>
        <p:nvSpPr>
          <p:cNvPr id="5" name="TextBox 4"/>
          <p:cNvSpPr txBox="1"/>
          <p:nvPr/>
        </p:nvSpPr>
        <p:spPr>
          <a:xfrm>
            <a:off x="6798596" y="6499941"/>
            <a:ext cx="2212668" cy="230832"/>
          </a:xfrm>
          <a:prstGeom prst="rect">
            <a:avLst/>
          </a:prstGeom>
          <a:noFill/>
        </p:spPr>
        <p:txBody>
          <a:bodyPr wrap="square" rtlCol="0">
            <a:spAutoFit/>
          </a:bodyPr>
          <a:lstStyle/>
          <a:p>
            <a:r>
              <a:rPr lang="en-GB" sz="900" dirty="0" smtClean="0"/>
              <a:t>Photo: Alaska Region U.S. Fish and Wildlife</a:t>
            </a:r>
            <a:endParaRPr lang="en-GB" sz="900" dirty="0"/>
          </a:p>
        </p:txBody>
      </p:sp>
    </p:spTree>
    <p:extLst>
      <p:ext uri="{BB962C8B-B14F-4D97-AF65-F5344CB8AC3E}">
        <p14:creationId xmlns:p14="http://schemas.microsoft.com/office/powerpoint/2010/main" val="1329363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51524" y="6376220"/>
            <a:ext cx="2364658" cy="230832"/>
          </a:xfrm>
          <a:prstGeom prst="rect">
            <a:avLst/>
          </a:prstGeom>
          <a:noFill/>
        </p:spPr>
        <p:txBody>
          <a:bodyPr wrap="square" rtlCol="0">
            <a:spAutoFit/>
          </a:bodyPr>
          <a:lstStyle/>
          <a:p>
            <a:r>
              <a:rPr lang="en-GB" sz="900" dirty="0" smtClean="0">
                <a:solidFill>
                  <a:schemeClr val="bg1"/>
                </a:solidFill>
              </a:rPr>
              <a:t>Photo: U.S. Fish and Wildlife Service</a:t>
            </a:r>
            <a:endParaRPr lang="en-GB" sz="900" dirty="0">
              <a:solidFill>
                <a:schemeClr val="bg1"/>
              </a:solidFill>
            </a:endParaRPr>
          </a:p>
        </p:txBody>
      </p:sp>
      <p:sp>
        <p:nvSpPr>
          <p:cNvPr id="3" name="TextBox 2"/>
          <p:cNvSpPr txBox="1"/>
          <p:nvPr/>
        </p:nvSpPr>
        <p:spPr>
          <a:xfrm>
            <a:off x="250723" y="163974"/>
            <a:ext cx="8510052" cy="1015663"/>
          </a:xfrm>
          <a:prstGeom prst="rect">
            <a:avLst/>
          </a:prstGeom>
          <a:noFill/>
        </p:spPr>
        <p:txBody>
          <a:bodyPr wrap="square" rtlCol="0">
            <a:spAutoFit/>
          </a:bodyPr>
          <a:lstStyle/>
          <a:p>
            <a:pPr algn="ctr"/>
            <a:r>
              <a:rPr lang="en-GB" sz="3000" dirty="0" smtClean="0">
                <a:latin typeface="Comic Sans MS" charset="0"/>
                <a:ea typeface="Comic Sans MS" charset="0"/>
                <a:cs typeface="Comic Sans MS" charset="0"/>
              </a:rPr>
              <a:t>Polar bears have a thick layer of body fat and a water-repellent coat to keep them warm</a:t>
            </a:r>
            <a:endParaRPr lang="en-GB" sz="3000" dirty="0">
              <a:latin typeface="Comic Sans MS" charset="0"/>
              <a:ea typeface="Comic Sans MS" charset="0"/>
              <a:cs typeface="Comic Sans MS" charset="0"/>
            </a:endParaRP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3771" b="4124"/>
          <a:stretch/>
        </p:blipFill>
        <p:spPr>
          <a:xfrm>
            <a:off x="14981" y="1253838"/>
            <a:ext cx="9129019" cy="5604162"/>
          </a:xfrm>
        </p:spPr>
      </p:pic>
      <p:sp>
        <p:nvSpPr>
          <p:cNvPr id="8" name="TextBox 7"/>
          <p:cNvSpPr txBox="1"/>
          <p:nvPr/>
        </p:nvSpPr>
        <p:spPr>
          <a:xfrm>
            <a:off x="7688827" y="6491411"/>
            <a:ext cx="1327355" cy="230832"/>
          </a:xfrm>
          <a:prstGeom prst="rect">
            <a:avLst/>
          </a:prstGeom>
          <a:noFill/>
        </p:spPr>
        <p:txBody>
          <a:bodyPr wrap="square" rtlCol="0">
            <a:spAutoFit/>
          </a:bodyPr>
          <a:lstStyle/>
          <a:p>
            <a:r>
              <a:rPr lang="en-GB" sz="900" dirty="0" smtClean="0"/>
              <a:t>Photo: David Jenkins</a:t>
            </a:r>
            <a:endParaRPr lang="en-GB" sz="900" dirty="0"/>
          </a:p>
        </p:txBody>
      </p:sp>
    </p:spTree>
    <p:extLst>
      <p:ext uri="{BB962C8B-B14F-4D97-AF65-F5344CB8AC3E}">
        <p14:creationId xmlns:p14="http://schemas.microsoft.com/office/powerpoint/2010/main" val="572090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388"/>
            <a:ext cx="9144001" cy="6866931"/>
          </a:xfrm>
        </p:spPr>
      </p:pic>
      <p:sp>
        <p:nvSpPr>
          <p:cNvPr id="5" name="TextBox 4"/>
          <p:cNvSpPr txBox="1"/>
          <p:nvPr/>
        </p:nvSpPr>
        <p:spPr>
          <a:xfrm>
            <a:off x="7359446" y="6386052"/>
            <a:ext cx="1548580" cy="230832"/>
          </a:xfrm>
          <a:prstGeom prst="rect">
            <a:avLst/>
          </a:prstGeom>
          <a:noFill/>
        </p:spPr>
        <p:txBody>
          <a:bodyPr wrap="square" rtlCol="0">
            <a:spAutoFit/>
          </a:bodyPr>
          <a:lstStyle/>
          <a:p>
            <a:r>
              <a:rPr lang="en-GB" sz="900" dirty="0" smtClean="0">
                <a:solidFill>
                  <a:schemeClr val="bg1"/>
                </a:solidFill>
              </a:rPr>
              <a:t>Photo: Roger Ahlbrand</a:t>
            </a:r>
            <a:endParaRPr lang="en-GB" sz="900" dirty="0">
              <a:solidFill>
                <a:schemeClr val="bg1"/>
              </a:solidFill>
            </a:endParaRPr>
          </a:p>
        </p:txBody>
      </p:sp>
      <p:sp>
        <p:nvSpPr>
          <p:cNvPr id="6" name="TextBox 5"/>
          <p:cNvSpPr txBox="1"/>
          <p:nvPr/>
        </p:nvSpPr>
        <p:spPr>
          <a:xfrm>
            <a:off x="1" y="162232"/>
            <a:ext cx="9144000" cy="1631216"/>
          </a:xfrm>
          <a:prstGeom prst="rect">
            <a:avLst/>
          </a:prstGeom>
          <a:noFill/>
        </p:spPr>
        <p:txBody>
          <a:bodyPr wrap="square" rtlCol="0">
            <a:spAutoFit/>
          </a:bodyPr>
          <a:lstStyle/>
          <a:p>
            <a:pPr algn="ctr"/>
            <a:r>
              <a:rPr lang="en-US" sz="2500" b="1" dirty="0" smtClean="0">
                <a:solidFill>
                  <a:schemeClr val="bg1"/>
                </a:solidFill>
                <a:latin typeface="Comic Sans MS" charset="0"/>
                <a:ea typeface="Comic Sans MS" charset="0"/>
                <a:cs typeface="Comic Sans MS" charset="0"/>
              </a:rPr>
              <a:t>Polar bears are very </a:t>
            </a:r>
            <a:r>
              <a:rPr lang="en-US" sz="2500" b="1" dirty="0">
                <a:solidFill>
                  <a:schemeClr val="bg1"/>
                </a:solidFill>
                <a:latin typeface="Comic Sans MS" charset="0"/>
                <a:ea typeface="Comic Sans MS" charset="0"/>
                <a:cs typeface="Comic Sans MS" charset="0"/>
              </a:rPr>
              <a:t>good swimmers </a:t>
            </a:r>
            <a:r>
              <a:rPr lang="en-US" sz="2500" b="1" dirty="0" smtClean="0">
                <a:solidFill>
                  <a:schemeClr val="bg1"/>
                </a:solidFill>
                <a:latin typeface="Comic Sans MS" charset="0"/>
                <a:ea typeface="Comic Sans MS" charset="0"/>
                <a:cs typeface="Comic Sans MS" charset="0"/>
              </a:rPr>
              <a:t>– they can </a:t>
            </a:r>
            <a:r>
              <a:rPr lang="en-US" sz="2500" b="1" dirty="0">
                <a:solidFill>
                  <a:schemeClr val="bg1"/>
                </a:solidFill>
                <a:latin typeface="Comic Sans MS" charset="0"/>
                <a:ea typeface="Comic Sans MS" charset="0"/>
                <a:cs typeface="Comic Sans MS" charset="0"/>
              </a:rPr>
              <a:t>keep up speeds of 6 miles per hour by paddling with their front paws and holding their hind legs flat like a rudder </a:t>
            </a:r>
          </a:p>
          <a:p>
            <a:pPr algn="ctr"/>
            <a:endParaRPr lang="en-GB" sz="2500" b="1" dirty="0"/>
          </a:p>
        </p:txBody>
      </p:sp>
    </p:spTree>
    <p:extLst>
      <p:ext uri="{BB962C8B-B14F-4D97-AF65-F5344CB8AC3E}">
        <p14:creationId xmlns:p14="http://schemas.microsoft.com/office/powerpoint/2010/main" val="1875537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71" y="324460"/>
            <a:ext cx="8701549" cy="884903"/>
          </a:xfrm>
        </p:spPr>
        <p:txBody>
          <a:bodyPr>
            <a:noAutofit/>
          </a:bodyPr>
          <a:lstStyle/>
          <a:p>
            <a:r>
              <a:rPr lang="en-US" sz="2800" dirty="0" smtClean="0">
                <a:latin typeface="Comic Sans MS" charset="0"/>
                <a:ea typeface="Comic Sans MS" charset="0"/>
                <a:cs typeface="Comic Sans MS" charset="0"/>
              </a:rPr>
              <a:t>Polar bears have an amazing </a:t>
            </a:r>
            <a:r>
              <a:rPr lang="en-US" sz="2800" dirty="0">
                <a:latin typeface="Comic Sans MS" charset="0"/>
                <a:ea typeface="Comic Sans MS" charset="0"/>
                <a:cs typeface="Comic Sans MS" charset="0"/>
              </a:rPr>
              <a:t>sense of </a:t>
            </a:r>
            <a:r>
              <a:rPr lang="en-US" sz="2800" dirty="0" smtClean="0">
                <a:latin typeface="Comic Sans MS" charset="0"/>
                <a:ea typeface="Comic Sans MS" charset="0"/>
                <a:cs typeface="Comic Sans MS" charset="0"/>
              </a:rPr>
              <a:t>smell - they can </a:t>
            </a:r>
            <a:r>
              <a:rPr lang="en-US" sz="2800" dirty="0">
                <a:latin typeface="Comic Sans MS" charset="0"/>
                <a:ea typeface="Comic Sans MS" charset="0"/>
                <a:cs typeface="Comic Sans MS" charset="0"/>
              </a:rPr>
              <a:t>detect a seal in water beneath a </a:t>
            </a:r>
            <a:r>
              <a:rPr lang="en-US" sz="2800" dirty="0" smtClean="0">
                <a:latin typeface="Comic Sans MS" charset="0"/>
                <a:ea typeface="Comic Sans MS" charset="0"/>
                <a:cs typeface="Comic Sans MS" charset="0"/>
              </a:rPr>
              <a:t>metre </a:t>
            </a:r>
            <a:r>
              <a:rPr lang="en-US" sz="2800" dirty="0">
                <a:latin typeface="Comic Sans MS" charset="0"/>
                <a:ea typeface="Comic Sans MS" charset="0"/>
                <a:cs typeface="Comic Sans MS" charset="0"/>
              </a:rPr>
              <a:t>of compacted snow and from almost a kilometre </a:t>
            </a:r>
            <a:r>
              <a:rPr lang="en-US" sz="2800" dirty="0" smtClean="0">
                <a:latin typeface="Comic Sans MS" charset="0"/>
                <a:ea typeface="Comic Sans MS" charset="0"/>
                <a:cs typeface="Comic Sans MS" charset="0"/>
              </a:rPr>
              <a:t>away</a:t>
            </a:r>
            <a:endParaRPr lang="en-GB" sz="2800" dirty="0">
              <a:latin typeface="Comic Sans MS" charset="0"/>
              <a:ea typeface="Comic Sans MS" charset="0"/>
              <a:cs typeface="Comic Sans MS" charset="0"/>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7330" b="4875"/>
          <a:stretch/>
        </p:blipFill>
        <p:spPr>
          <a:xfrm>
            <a:off x="0" y="1519084"/>
            <a:ext cx="9144000" cy="5338916"/>
          </a:xfrm>
        </p:spPr>
      </p:pic>
      <p:sp>
        <p:nvSpPr>
          <p:cNvPr id="6" name="TextBox 5"/>
          <p:cNvSpPr txBox="1"/>
          <p:nvPr/>
        </p:nvSpPr>
        <p:spPr>
          <a:xfrm>
            <a:off x="7580671" y="6430296"/>
            <a:ext cx="1563329" cy="230832"/>
          </a:xfrm>
          <a:prstGeom prst="rect">
            <a:avLst/>
          </a:prstGeom>
          <a:noFill/>
        </p:spPr>
        <p:txBody>
          <a:bodyPr wrap="square" rtlCol="0">
            <a:spAutoFit/>
          </a:bodyPr>
          <a:lstStyle/>
          <a:p>
            <a:r>
              <a:rPr lang="en-GB" sz="900" dirty="0" smtClean="0"/>
              <a:t>Photo: Mario Nonaka</a:t>
            </a:r>
            <a:endParaRPr lang="en-GB" sz="900" dirty="0"/>
          </a:p>
        </p:txBody>
      </p:sp>
    </p:spTree>
    <p:extLst>
      <p:ext uri="{BB962C8B-B14F-4D97-AF65-F5344CB8AC3E}">
        <p14:creationId xmlns:p14="http://schemas.microsoft.com/office/powerpoint/2010/main" val="17845184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7153"/>
          <a:stretch/>
        </p:blipFill>
        <p:spPr>
          <a:xfrm>
            <a:off x="0" y="1199384"/>
            <a:ext cx="9143999" cy="5658616"/>
          </a:xfrm>
        </p:spPr>
      </p:pic>
      <p:sp>
        <p:nvSpPr>
          <p:cNvPr id="5" name="TextBox 4"/>
          <p:cNvSpPr txBox="1"/>
          <p:nvPr/>
        </p:nvSpPr>
        <p:spPr>
          <a:xfrm>
            <a:off x="7890386" y="6474542"/>
            <a:ext cx="1253613" cy="230832"/>
          </a:xfrm>
          <a:prstGeom prst="rect">
            <a:avLst/>
          </a:prstGeom>
          <a:noFill/>
        </p:spPr>
        <p:txBody>
          <a:bodyPr wrap="square" rtlCol="0">
            <a:spAutoFit/>
          </a:bodyPr>
          <a:lstStyle/>
          <a:p>
            <a:r>
              <a:rPr lang="en-GB" sz="900" dirty="0" smtClean="0"/>
              <a:t>Photo: Ray Morris</a:t>
            </a:r>
            <a:endParaRPr lang="en-GB" sz="900" dirty="0"/>
          </a:p>
        </p:txBody>
      </p:sp>
      <p:sp>
        <p:nvSpPr>
          <p:cNvPr id="6" name="TextBox 5"/>
          <p:cNvSpPr txBox="1"/>
          <p:nvPr/>
        </p:nvSpPr>
        <p:spPr>
          <a:xfrm>
            <a:off x="-1" y="215761"/>
            <a:ext cx="9143999"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Many whales, such as the humpback, do not live all year round in the Arctic.  They migrate to warmer waters to give birth</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249702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8407" r="31809"/>
          <a:stretch/>
        </p:blipFill>
        <p:spPr>
          <a:xfrm>
            <a:off x="-1" y="0"/>
            <a:ext cx="9144001" cy="6858001"/>
          </a:xfrm>
        </p:spPr>
      </p:pic>
      <p:sp>
        <p:nvSpPr>
          <p:cNvPr id="2" name="Title 1"/>
          <p:cNvSpPr>
            <a:spLocks noGrp="1"/>
          </p:cNvSpPr>
          <p:nvPr>
            <p:ph type="title"/>
          </p:nvPr>
        </p:nvSpPr>
        <p:spPr>
          <a:xfrm>
            <a:off x="1666568" y="4492677"/>
            <a:ext cx="7167716" cy="1143000"/>
          </a:xfrm>
        </p:spPr>
        <p:txBody>
          <a:bodyPr>
            <a:noAutofit/>
          </a:bodyPr>
          <a:lstStyle/>
          <a:p>
            <a:r>
              <a:rPr lang="en-GB" sz="3000" dirty="0" smtClean="0">
                <a:solidFill>
                  <a:schemeClr val="bg1"/>
                </a:solidFill>
                <a:latin typeface="Comic Sans MS" charset="0"/>
                <a:ea typeface="Comic Sans MS" charset="0"/>
                <a:cs typeface="Comic Sans MS" charset="0"/>
              </a:rPr>
              <a:t>Bowhead whales have huge bow-shaped jaws which enable them to eat large quantities of prey in a single gulp </a:t>
            </a:r>
            <a:endParaRPr lang="en-GB" sz="3000" dirty="0">
              <a:solidFill>
                <a:schemeClr val="bg1"/>
              </a:solidFill>
              <a:latin typeface="Comic Sans MS" charset="0"/>
              <a:ea typeface="Comic Sans MS" charset="0"/>
              <a:cs typeface="Comic Sans MS" charset="0"/>
            </a:endParaRPr>
          </a:p>
        </p:txBody>
      </p:sp>
      <p:sp>
        <p:nvSpPr>
          <p:cNvPr id="5" name="TextBox 4"/>
          <p:cNvSpPr txBox="1"/>
          <p:nvPr/>
        </p:nvSpPr>
        <p:spPr>
          <a:xfrm>
            <a:off x="7678994" y="6494206"/>
            <a:ext cx="1465006" cy="230832"/>
          </a:xfrm>
          <a:prstGeom prst="rect">
            <a:avLst/>
          </a:prstGeom>
          <a:noFill/>
        </p:spPr>
        <p:txBody>
          <a:bodyPr wrap="square" rtlCol="0">
            <a:spAutoFit/>
          </a:bodyPr>
          <a:lstStyle/>
          <a:p>
            <a:r>
              <a:rPr lang="en-GB" sz="900" dirty="0" smtClean="0">
                <a:solidFill>
                  <a:schemeClr val="bg1"/>
                </a:solidFill>
              </a:rPr>
              <a:t>Photo: IIP Photo Archive</a:t>
            </a:r>
            <a:endParaRPr lang="en-GB" sz="900" dirty="0">
              <a:solidFill>
                <a:schemeClr val="bg1"/>
              </a:solidFill>
            </a:endParaRPr>
          </a:p>
        </p:txBody>
      </p:sp>
    </p:spTree>
    <p:extLst>
      <p:ext uri="{BB962C8B-B14F-4D97-AF65-F5344CB8AC3E}">
        <p14:creationId xmlns:p14="http://schemas.microsoft.com/office/powerpoint/2010/main" val="1783146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43" t="3314" r="1843" b="1670"/>
          <a:stretch/>
        </p:blipFill>
        <p:spPr>
          <a:xfrm>
            <a:off x="-309716" y="-75141"/>
            <a:ext cx="9645446" cy="6933141"/>
          </a:xfrm>
        </p:spPr>
      </p:pic>
      <p:sp>
        <p:nvSpPr>
          <p:cNvPr id="5" name="TextBox 4"/>
          <p:cNvSpPr txBox="1"/>
          <p:nvPr/>
        </p:nvSpPr>
        <p:spPr>
          <a:xfrm>
            <a:off x="0" y="6282813"/>
            <a:ext cx="1194619" cy="230832"/>
          </a:xfrm>
          <a:prstGeom prst="rect">
            <a:avLst/>
          </a:prstGeom>
          <a:noFill/>
        </p:spPr>
        <p:txBody>
          <a:bodyPr wrap="square" rtlCol="0">
            <a:spAutoFit/>
          </a:bodyPr>
          <a:lstStyle/>
          <a:p>
            <a:r>
              <a:rPr lang="en-GB" sz="900" dirty="0" smtClean="0"/>
              <a:t>Drawing: Tricia J</a:t>
            </a:r>
            <a:endParaRPr lang="en-GB" sz="900" dirty="0"/>
          </a:p>
        </p:txBody>
      </p:sp>
      <p:sp>
        <p:nvSpPr>
          <p:cNvPr id="6" name="TextBox 5"/>
          <p:cNvSpPr txBox="1"/>
          <p:nvPr/>
        </p:nvSpPr>
        <p:spPr>
          <a:xfrm>
            <a:off x="132735" y="274638"/>
            <a:ext cx="8908026"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The narwhal whale is famous for its long ivory tusk which spirals several feet forward from its upper lip</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842941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0634"/>
          <a:stretch/>
        </p:blipFill>
        <p:spPr>
          <a:xfrm>
            <a:off x="-103239" y="-23612"/>
            <a:ext cx="9247239" cy="6881612"/>
          </a:xfrm>
        </p:spPr>
      </p:pic>
      <p:sp>
        <p:nvSpPr>
          <p:cNvPr id="5" name="TextBox 4"/>
          <p:cNvSpPr txBox="1"/>
          <p:nvPr/>
        </p:nvSpPr>
        <p:spPr>
          <a:xfrm>
            <a:off x="7742903" y="6445045"/>
            <a:ext cx="1504336" cy="230832"/>
          </a:xfrm>
          <a:prstGeom prst="rect">
            <a:avLst/>
          </a:prstGeom>
          <a:noFill/>
        </p:spPr>
        <p:txBody>
          <a:bodyPr wrap="square" rtlCol="0">
            <a:spAutoFit/>
          </a:bodyPr>
          <a:lstStyle/>
          <a:p>
            <a:r>
              <a:rPr lang="en-GB" sz="900" dirty="0" smtClean="0">
                <a:solidFill>
                  <a:schemeClr val="bg1"/>
                </a:solidFill>
              </a:rPr>
              <a:t>Photo: Jason Pier in DC</a:t>
            </a:r>
            <a:endParaRPr lang="en-GB" sz="900" dirty="0">
              <a:solidFill>
                <a:schemeClr val="bg1"/>
              </a:solidFill>
            </a:endParaRPr>
          </a:p>
        </p:txBody>
      </p:sp>
      <p:sp>
        <p:nvSpPr>
          <p:cNvPr id="6" name="TextBox 5"/>
          <p:cNvSpPr txBox="1"/>
          <p:nvPr/>
        </p:nvSpPr>
        <p:spPr>
          <a:xfrm>
            <a:off x="103239" y="274638"/>
            <a:ext cx="4837471" cy="2062103"/>
          </a:xfrm>
          <a:prstGeom prst="rect">
            <a:avLst/>
          </a:prstGeom>
          <a:noFill/>
        </p:spPr>
        <p:txBody>
          <a:bodyPr wrap="square" rtlCol="0">
            <a:spAutoFit/>
          </a:bodyPr>
          <a:lstStyle/>
          <a:p>
            <a:r>
              <a:rPr lang="en-GB" sz="3200" dirty="0" smtClean="0">
                <a:solidFill>
                  <a:schemeClr val="bg1"/>
                </a:solidFill>
                <a:latin typeface="Comic Sans MS" charset="0"/>
                <a:ea typeface="Comic Sans MS" charset="0"/>
                <a:cs typeface="Comic Sans MS" charset="0"/>
              </a:rPr>
              <a:t>The beluga whale is easy to identify with </a:t>
            </a:r>
            <a:r>
              <a:rPr lang="en-GB" sz="3200" dirty="0">
                <a:solidFill>
                  <a:schemeClr val="bg1"/>
                </a:solidFill>
                <a:latin typeface="Comic Sans MS" charset="0"/>
                <a:ea typeface="Comic Sans MS" charset="0"/>
                <a:cs typeface="Comic Sans MS" charset="0"/>
              </a:rPr>
              <a:t>its distinctive white colour and prominent forehead </a:t>
            </a:r>
          </a:p>
        </p:txBody>
      </p:sp>
    </p:spTree>
    <p:extLst>
      <p:ext uri="{BB962C8B-B14F-4D97-AF65-F5344CB8AC3E}">
        <p14:creationId xmlns:p14="http://schemas.microsoft.com/office/powerpoint/2010/main" val="1504799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64"/>
            <a:ext cx="9144000" cy="1143000"/>
          </a:xfrm>
        </p:spPr>
        <p:txBody>
          <a:bodyPr>
            <a:noAutofit/>
          </a:bodyPr>
          <a:lstStyle/>
          <a:p>
            <a:r>
              <a:rPr lang="en-GB" sz="3000" dirty="0" smtClean="0">
                <a:latin typeface="Comic Sans MS" charset="0"/>
                <a:ea typeface="Comic Sans MS" charset="0"/>
                <a:cs typeface="Comic Sans MS" charset="0"/>
              </a:rPr>
              <a:t>The Arctic wolf has small hairs between the pads of its feet and long, thick fur to keep it warm</a:t>
            </a:r>
            <a:endParaRPr lang="en-GB" sz="30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5971"/>
          <a:stretch/>
        </p:blipFill>
        <p:spPr>
          <a:xfrm>
            <a:off x="0" y="1123225"/>
            <a:ext cx="9144000" cy="5734775"/>
          </a:xfrm>
        </p:spPr>
      </p:pic>
      <p:sp>
        <p:nvSpPr>
          <p:cNvPr id="5" name="TextBox 4"/>
          <p:cNvSpPr txBox="1"/>
          <p:nvPr/>
        </p:nvSpPr>
        <p:spPr>
          <a:xfrm>
            <a:off x="7565923" y="6317636"/>
            <a:ext cx="1444932" cy="230832"/>
          </a:xfrm>
          <a:prstGeom prst="rect">
            <a:avLst/>
          </a:prstGeom>
          <a:noFill/>
        </p:spPr>
        <p:txBody>
          <a:bodyPr wrap="square" rtlCol="0">
            <a:spAutoFit/>
          </a:bodyPr>
          <a:lstStyle/>
          <a:p>
            <a:r>
              <a:rPr lang="en-GB" sz="900" dirty="0" smtClean="0"/>
              <a:t>Photo: tsaiproject</a:t>
            </a:r>
            <a:endParaRPr lang="en-GB" sz="900" dirty="0"/>
          </a:p>
        </p:txBody>
      </p:sp>
    </p:spTree>
    <p:extLst>
      <p:ext uri="{BB962C8B-B14F-4D97-AF65-F5344CB8AC3E}">
        <p14:creationId xmlns:p14="http://schemas.microsoft.com/office/powerpoint/2010/main" val="300339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5" y="125815"/>
            <a:ext cx="8775291" cy="1143000"/>
          </a:xfrm>
        </p:spPr>
        <p:txBody>
          <a:bodyPr>
            <a:noAutofit/>
          </a:bodyPr>
          <a:lstStyle/>
          <a:p>
            <a:r>
              <a:rPr lang="en-GB" sz="3000" dirty="0" smtClean="0">
                <a:latin typeface="Comic Sans MS" charset="0"/>
                <a:ea typeface="Comic Sans MS" charset="0"/>
                <a:cs typeface="Comic Sans MS" charset="0"/>
              </a:rPr>
              <a:t>An Arctic </a:t>
            </a:r>
            <a:r>
              <a:rPr lang="en-GB" sz="3000" dirty="0">
                <a:latin typeface="Comic Sans MS" charset="0"/>
                <a:ea typeface="Comic Sans MS" charset="0"/>
                <a:cs typeface="Comic Sans MS" charset="0"/>
              </a:rPr>
              <a:t>F</a:t>
            </a:r>
            <a:r>
              <a:rPr lang="en-GB" sz="3000" dirty="0" smtClean="0">
                <a:latin typeface="Comic Sans MS" charset="0"/>
                <a:ea typeface="Comic Sans MS" charset="0"/>
                <a:cs typeface="Comic Sans MS" charset="0"/>
              </a:rPr>
              <a:t>ox has white fur in winter and brown in summer, so it blends into its surroundings</a:t>
            </a:r>
            <a:endParaRPr lang="en-GB" sz="3000" dirty="0">
              <a:latin typeface="Comic Sans MS" charset="0"/>
              <a:ea typeface="Comic Sans MS" charset="0"/>
              <a:cs typeface="Comic Sans MS" charset="0"/>
            </a:endParaRPr>
          </a:p>
        </p:txBody>
      </p:sp>
      <p:sp>
        <p:nvSpPr>
          <p:cNvPr id="5" name="TextBox 4"/>
          <p:cNvSpPr txBox="1"/>
          <p:nvPr/>
        </p:nvSpPr>
        <p:spPr>
          <a:xfrm>
            <a:off x="7433187" y="6331974"/>
            <a:ext cx="1253613" cy="230832"/>
          </a:xfrm>
          <a:prstGeom prst="rect">
            <a:avLst/>
          </a:prstGeom>
          <a:noFill/>
        </p:spPr>
        <p:txBody>
          <a:bodyPr wrap="square" rtlCol="0">
            <a:spAutoFit/>
          </a:bodyPr>
          <a:lstStyle/>
          <a:p>
            <a:r>
              <a:rPr lang="en-GB" sz="900" dirty="0" smtClean="0">
                <a:solidFill>
                  <a:schemeClr val="bg1"/>
                </a:solidFill>
              </a:rPr>
              <a:t>Photo: Eric Kily</a:t>
            </a:r>
            <a:endParaRPr lang="en-GB" sz="900" dirty="0">
              <a:solidFill>
                <a:schemeClr val="bg1"/>
              </a:solidFill>
            </a:endParaRP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10523"/>
          <a:stretch/>
        </p:blipFill>
        <p:spPr>
          <a:xfrm>
            <a:off x="-8893" y="1401549"/>
            <a:ext cx="9152893" cy="5456451"/>
          </a:xfrm>
        </p:spPr>
      </p:pic>
      <p:sp>
        <p:nvSpPr>
          <p:cNvPr id="7" name="TextBox 6"/>
          <p:cNvSpPr txBox="1"/>
          <p:nvPr/>
        </p:nvSpPr>
        <p:spPr>
          <a:xfrm>
            <a:off x="7433186" y="6331974"/>
            <a:ext cx="1474840" cy="230832"/>
          </a:xfrm>
          <a:prstGeom prst="rect">
            <a:avLst/>
          </a:prstGeom>
          <a:noFill/>
        </p:spPr>
        <p:txBody>
          <a:bodyPr wrap="square" rtlCol="0">
            <a:spAutoFit/>
          </a:bodyPr>
          <a:lstStyle/>
          <a:p>
            <a:r>
              <a:rPr lang="en-GB" sz="900" dirty="0" smtClean="0"/>
              <a:t>Photo: Claudine Lamothe</a:t>
            </a:r>
            <a:endParaRPr lang="en-GB" sz="900" dirty="0"/>
          </a:p>
        </p:txBody>
      </p:sp>
    </p:spTree>
    <p:extLst>
      <p:ext uri="{BB962C8B-B14F-4D97-AF65-F5344CB8AC3E}">
        <p14:creationId xmlns:p14="http://schemas.microsoft.com/office/powerpoint/2010/main" val="733074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379"/>
            <a:ext cx="8229600" cy="1143000"/>
          </a:xfrm>
        </p:spPr>
        <p:txBody>
          <a:bodyPr>
            <a:normAutofit fontScale="90000"/>
          </a:bodyPr>
          <a:lstStyle/>
          <a:p>
            <a:r>
              <a:rPr lang="en-GB" dirty="0" smtClean="0">
                <a:latin typeface="Comic Sans MS" charset="0"/>
                <a:ea typeface="Comic Sans MS" charset="0"/>
                <a:cs typeface="Comic Sans MS" charset="0"/>
              </a:rPr>
              <a:t>1. WHERE ARE THE HOT AND COLD AREAS?</a:t>
            </a:r>
            <a:endParaRPr lang="en-GB"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478" y="1782183"/>
            <a:ext cx="8775289" cy="4168263"/>
          </a:xfrm>
        </p:spPr>
      </p:pic>
      <p:sp>
        <p:nvSpPr>
          <p:cNvPr id="5" name="TextBox 4"/>
          <p:cNvSpPr txBox="1"/>
          <p:nvPr/>
        </p:nvSpPr>
        <p:spPr>
          <a:xfrm>
            <a:off x="6565900" y="6096000"/>
            <a:ext cx="1435100" cy="369332"/>
          </a:xfrm>
          <a:prstGeom prst="rect">
            <a:avLst/>
          </a:prstGeom>
          <a:noFill/>
        </p:spPr>
        <p:txBody>
          <a:bodyPr wrap="square" rtlCol="0">
            <a:spAutoFit/>
          </a:bodyPr>
          <a:lstStyle/>
          <a:p>
            <a:r>
              <a:rPr lang="en-GB" sz="900" dirty="0" smtClean="0"/>
              <a:t>Image: NASA’s Earth Observatory</a:t>
            </a:r>
            <a:endParaRPr lang="en-GB" sz="900" dirty="0"/>
          </a:p>
        </p:txBody>
      </p:sp>
    </p:spTree>
    <p:extLst>
      <p:ext uri="{BB962C8B-B14F-4D97-AF65-F5344CB8AC3E}">
        <p14:creationId xmlns:p14="http://schemas.microsoft.com/office/powerpoint/2010/main" val="21414654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84" y="348378"/>
            <a:ext cx="8834284" cy="1143000"/>
          </a:xfrm>
        </p:spPr>
        <p:txBody>
          <a:bodyPr>
            <a:normAutofit fontScale="90000"/>
          </a:bodyPr>
          <a:lstStyle/>
          <a:p>
            <a:r>
              <a:rPr lang="en-GB" sz="3200" dirty="0" smtClean="0">
                <a:latin typeface="Comic Sans MS" charset="0"/>
                <a:ea typeface="Comic Sans MS" charset="0"/>
                <a:cs typeface="Comic Sans MS" charset="0"/>
              </a:rPr>
              <a:t>The Arctic hare can reach speeds of up to 40 miles per hour, helping it escape from predators</a:t>
            </a:r>
            <a:endParaRPr lang="en-GB" sz="32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0327"/>
          <a:stretch/>
        </p:blipFill>
        <p:spPr>
          <a:xfrm>
            <a:off x="8615" y="1833909"/>
            <a:ext cx="9135385" cy="5024091"/>
          </a:xfrm>
        </p:spPr>
      </p:pic>
      <p:sp>
        <p:nvSpPr>
          <p:cNvPr id="5" name="TextBox 4"/>
          <p:cNvSpPr txBox="1"/>
          <p:nvPr/>
        </p:nvSpPr>
        <p:spPr>
          <a:xfrm>
            <a:off x="7874000" y="6465529"/>
            <a:ext cx="1270000" cy="230832"/>
          </a:xfrm>
          <a:prstGeom prst="rect">
            <a:avLst/>
          </a:prstGeom>
          <a:noFill/>
        </p:spPr>
        <p:txBody>
          <a:bodyPr wrap="square" rtlCol="0">
            <a:spAutoFit/>
          </a:bodyPr>
          <a:lstStyle/>
          <a:p>
            <a:r>
              <a:rPr lang="en-GB" sz="900" dirty="0" smtClean="0"/>
              <a:t>Photo: Fiona Hunt</a:t>
            </a:r>
            <a:endParaRPr lang="en-GB" sz="900" dirty="0"/>
          </a:p>
        </p:txBody>
      </p:sp>
    </p:spTree>
    <p:extLst>
      <p:ext uri="{BB962C8B-B14F-4D97-AF65-F5344CB8AC3E}">
        <p14:creationId xmlns:p14="http://schemas.microsoft.com/office/powerpoint/2010/main" val="21164431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33470"/>
          <a:stretch/>
        </p:blipFill>
        <p:spPr>
          <a:xfrm>
            <a:off x="0" y="3430074"/>
            <a:ext cx="9144000" cy="3427926"/>
          </a:xfrm>
          <a:prstGeom prst="rect">
            <a:avLst/>
          </a:prstGeom>
        </p:spPr>
      </p:pic>
      <p:sp>
        <p:nvSpPr>
          <p:cNvPr id="2" name="Title 1"/>
          <p:cNvSpPr>
            <a:spLocks noGrp="1"/>
          </p:cNvSpPr>
          <p:nvPr>
            <p:ph type="title"/>
          </p:nvPr>
        </p:nvSpPr>
        <p:spPr>
          <a:xfrm>
            <a:off x="0" y="181004"/>
            <a:ext cx="9144000" cy="1143000"/>
          </a:xfrm>
        </p:spPr>
        <p:txBody>
          <a:bodyPr>
            <a:normAutofit/>
          </a:bodyPr>
          <a:lstStyle/>
          <a:p>
            <a:pPr fontAlgn="base"/>
            <a:r>
              <a:rPr lang="en-US" sz="3200" dirty="0" smtClean="0">
                <a:latin typeface="Comic Sans MS" charset="0"/>
                <a:ea typeface="Comic Sans MS" charset="0"/>
                <a:cs typeface="Comic Sans MS" charset="0"/>
              </a:rPr>
              <a:t>Reindeer can walk </a:t>
            </a:r>
            <a:r>
              <a:rPr lang="en-US" sz="3200" dirty="0">
                <a:latin typeface="Comic Sans MS" charset="0"/>
                <a:ea typeface="Comic Sans MS" charset="0"/>
                <a:cs typeface="Comic Sans MS" charset="0"/>
              </a:rPr>
              <a:t>miles in search of </a:t>
            </a:r>
            <a:r>
              <a:rPr lang="en-US" sz="3200" dirty="0" smtClean="0">
                <a:latin typeface="Comic Sans MS" charset="0"/>
                <a:ea typeface="Comic Sans MS" charset="0"/>
                <a:cs typeface="Comic Sans MS" charset="0"/>
              </a:rPr>
              <a:t>food - </a:t>
            </a:r>
            <a:r>
              <a:rPr lang="en-US" sz="3200" dirty="0">
                <a:latin typeface="Comic Sans MS" charset="0"/>
                <a:ea typeface="Comic Sans MS" charset="0"/>
                <a:cs typeface="Comic Sans MS" charset="0"/>
              </a:rPr>
              <a:t>in long lines </a:t>
            </a:r>
            <a:r>
              <a:rPr lang="en-US" sz="3200" dirty="0" smtClean="0">
                <a:latin typeface="Comic Sans MS" charset="0"/>
                <a:ea typeface="Comic Sans MS" charset="0"/>
                <a:cs typeface="Comic Sans MS" charset="0"/>
              </a:rPr>
              <a:t>following </a:t>
            </a:r>
            <a:r>
              <a:rPr lang="en-US" sz="3200" dirty="0">
                <a:latin typeface="Comic Sans MS" charset="0"/>
                <a:ea typeface="Comic Sans MS" charset="0"/>
                <a:cs typeface="Comic Sans MS" charset="0"/>
              </a:rPr>
              <a:t>each </a:t>
            </a:r>
            <a:r>
              <a:rPr lang="en-US" sz="3200" dirty="0" smtClean="0">
                <a:latin typeface="Comic Sans MS" charset="0"/>
                <a:ea typeface="Comic Sans MS" charset="0"/>
                <a:cs typeface="Comic Sans MS" charset="0"/>
              </a:rPr>
              <a:t>other across the snow</a:t>
            </a:r>
            <a:endParaRPr lang="en-US" sz="2800" dirty="0">
              <a:latin typeface="Comic Sans MS" charset="0"/>
              <a:ea typeface="Comic Sans MS" charset="0"/>
              <a:cs typeface="Comic Sans MS" charset="0"/>
            </a:endParaRPr>
          </a:p>
        </p:txBody>
      </p:sp>
      <p:sp>
        <p:nvSpPr>
          <p:cNvPr id="7" name="TextBox 6"/>
          <p:cNvSpPr txBox="1"/>
          <p:nvPr/>
        </p:nvSpPr>
        <p:spPr>
          <a:xfrm>
            <a:off x="457199" y="6489290"/>
            <a:ext cx="1474839" cy="230832"/>
          </a:xfrm>
          <a:prstGeom prst="rect">
            <a:avLst/>
          </a:prstGeom>
          <a:noFill/>
        </p:spPr>
        <p:txBody>
          <a:bodyPr wrap="square" rtlCol="0">
            <a:spAutoFit/>
          </a:bodyPr>
          <a:lstStyle/>
          <a:p>
            <a:r>
              <a:rPr lang="en-GB" sz="900" dirty="0" smtClean="0"/>
              <a:t>Photo: Lukas Polacek</a:t>
            </a:r>
            <a:endParaRPr lang="en-GB" sz="9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8098"/>
          <a:stretch/>
        </p:blipFill>
        <p:spPr>
          <a:xfrm>
            <a:off x="3468321" y="1545230"/>
            <a:ext cx="5245526" cy="3229897"/>
          </a:xfrm>
        </p:spPr>
      </p:pic>
      <p:sp>
        <p:nvSpPr>
          <p:cNvPr id="5" name="TextBox 4"/>
          <p:cNvSpPr txBox="1"/>
          <p:nvPr/>
        </p:nvSpPr>
        <p:spPr>
          <a:xfrm>
            <a:off x="7062028" y="4396813"/>
            <a:ext cx="1651819" cy="230832"/>
          </a:xfrm>
          <a:prstGeom prst="rect">
            <a:avLst/>
          </a:prstGeom>
          <a:noFill/>
        </p:spPr>
        <p:txBody>
          <a:bodyPr wrap="square" rtlCol="0">
            <a:spAutoFit/>
          </a:bodyPr>
          <a:lstStyle/>
          <a:p>
            <a:r>
              <a:rPr lang="en-GB" sz="900" dirty="0" smtClean="0">
                <a:solidFill>
                  <a:schemeClr val="bg1"/>
                </a:solidFill>
              </a:rPr>
              <a:t>Photo: U.S. Geological Survey</a:t>
            </a:r>
            <a:endParaRPr lang="en-GB" sz="900" dirty="0">
              <a:solidFill>
                <a:schemeClr val="bg1"/>
              </a:solidFill>
            </a:endParaRPr>
          </a:p>
        </p:txBody>
      </p:sp>
      <p:sp>
        <p:nvSpPr>
          <p:cNvPr id="8" name="TextBox 7"/>
          <p:cNvSpPr txBox="1"/>
          <p:nvPr/>
        </p:nvSpPr>
        <p:spPr>
          <a:xfrm>
            <a:off x="117987" y="1545230"/>
            <a:ext cx="3185652" cy="1631216"/>
          </a:xfrm>
          <a:prstGeom prst="rect">
            <a:avLst/>
          </a:prstGeom>
          <a:noFill/>
          <a:ln>
            <a:solidFill>
              <a:srgbClr val="00B050"/>
            </a:solidFill>
          </a:ln>
        </p:spPr>
        <p:txBody>
          <a:bodyPr wrap="square" rtlCol="0">
            <a:spAutoFit/>
          </a:bodyPr>
          <a:lstStyle/>
          <a:p>
            <a:r>
              <a:rPr lang="en-GB" sz="2000" dirty="0" smtClean="0">
                <a:latin typeface="Comic Sans MS" charset="0"/>
                <a:ea typeface="Comic Sans MS" charset="0"/>
                <a:cs typeface="Comic Sans MS" charset="0"/>
              </a:rPr>
              <a:t>Reindeer and caribou are the same species.  But caribou have never been domesticated, unlike reindeer.</a:t>
            </a:r>
            <a:endParaRPr lang="en-GB" sz="2000" dirty="0">
              <a:latin typeface="Comic Sans MS" charset="0"/>
              <a:ea typeface="Comic Sans MS" charset="0"/>
              <a:cs typeface="Comic Sans MS" charset="0"/>
            </a:endParaRPr>
          </a:p>
        </p:txBody>
      </p:sp>
    </p:spTree>
    <p:extLst>
      <p:ext uri="{BB962C8B-B14F-4D97-AF65-F5344CB8AC3E}">
        <p14:creationId xmlns:p14="http://schemas.microsoft.com/office/powerpoint/2010/main" val="5233008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533" y="44244"/>
            <a:ext cx="9144000" cy="923330"/>
          </a:xfrm>
          <a:prstGeom prst="rect">
            <a:avLst/>
          </a:prstGeom>
          <a:noFill/>
        </p:spPr>
        <p:txBody>
          <a:bodyPr wrap="square" rtlCol="0">
            <a:spAutoFit/>
          </a:bodyPr>
          <a:lstStyle/>
          <a:p>
            <a:pPr algn="ctr"/>
            <a:r>
              <a:rPr lang="en-US" sz="2700" dirty="0" smtClean="0">
                <a:latin typeface="Comic Sans MS" charset="0"/>
                <a:ea typeface="Comic Sans MS" charset="0"/>
                <a:cs typeface="Comic Sans MS" charset="0"/>
              </a:rPr>
              <a:t>Seals have a thick </a:t>
            </a:r>
            <a:r>
              <a:rPr lang="en-US" sz="2700" dirty="0">
                <a:latin typeface="Comic Sans MS" charset="0"/>
                <a:ea typeface="Comic Sans MS" charset="0"/>
                <a:cs typeface="Comic Sans MS" charset="0"/>
              </a:rPr>
              <a:t>layer of fat </a:t>
            </a:r>
            <a:r>
              <a:rPr lang="en-US" sz="2700" dirty="0" smtClean="0">
                <a:latin typeface="Comic Sans MS" charset="0"/>
                <a:ea typeface="Comic Sans MS" charset="0"/>
                <a:cs typeface="Comic Sans MS" charset="0"/>
              </a:rPr>
              <a:t>called blubber – this provides insulation and helps </a:t>
            </a:r>
            <a:r>
              <a:rPr lang="en-US" sz="2700" dirty="0">
                <a:latin typeface="Comic Sans MS" charset="0"/>
                <a:ea typeface="Comic Sans MS" charset="0"/>
                <a:cs typeface="Comic Sans MS" charset="0"/>
              </a:rPr>
              <a:t>them survive in cold water</a:t>
            </a:r>
            <a:endParaRPr lang="en-GB" sz="2700" dirty="0">
              <a:latin typeface="Comic Sans MS" charset="0"/>
              <a:ea typeface="Comic Sans MS" charset="0"/>
              <a:cs typeface="Comic Sans MS"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115" b="4511"/>
          <a:stretch/>
        </p:blipFill>
        <p:spPr>
          <a:xfrm>
            <a:off x="-43066" y="1056723"/>
            <a:ext cx="9187066" cy="5801277"/>
          </a:xfrm>
          <a:prstGeom prst="rect">
            <a:avLst/>
          </a:prstGeom>
        </p:spPr>
      </p:pic>
      <p:sp>
        <p:nvSpPr>
          <p:cNvPr id="9" name="TextBox 8"/>
          <p:cNvSpPr txBox="1"/>
          <p:nvPr/>
        </p:nvSpPr>
        <p:spPr>
          <a:xfrm>
            <a:off x="486697" y="6297561"/>
            <a:ext cx="2403987" cy="230832"/>
          </a:xfrm>
          <a:prstGeom prst="rect">
            <a:avLst/>
          </a:prstGeom>
          <a:noFill/>
        </p:spPr>
        <p:txBody>
          <a:bodyPr wrap="square" rtlCol="0">
            <a:spAutoFit/>
          </a:bodyPr>
          <a:lstStyle/>
          <a:p>
            <a:r>
              <a:rPr lang="en-GB" sz="900" dirty="0" smtClean="0"/>
              <a:t>Photo: International Fund for Animal Welfare </a:t>
            </a:r>
            <a:endParaRPr lang="en-GB" sz="900" dirty="0"/>
          </a:p>
        </p:txBody>
      </p:sp>
    </p:spTree>
    <p:extLst>
      <p:ext uri="{BB962C8B-B14F-4D97-AF65-F5344CB8AC3E}">
        <p14:creationId xmlns:p14="http://schemas.microsoft.com/office/powerpoint/2010/main" val="507550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2400" dirty="0" smtClean="0">
                <a:latin typeface="Comic Sans MS" charset="0"/>
                <a:ea typeface="Comic Sans MS" charset="0"/>
                <a:cs typeface="Comic Sans MS" charset="0"/>
              </a:rPr>
              <a:t>Bearded seals lie on the edge of the ice looking downward into the water, so they can get away if a predator approaches!</a:t>
            </a:r>
            <a:endParaRPr lang="en-GB" sz="24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659" t="19541" r="5661" b="6448"/>
          <a:stretch/>
        </p:blipFill>
        <p:spPr>
          <a:xfrm>
            <a:off x="0" y="1120877"/>
            <a:ext cx="9144000" cy="5737123"/>
          </a:xfrm>
        </p:spPr>
      </p:pic>
      <p:sp>
        <p:nvSpPr>
          <p:cNvPr id="5" name="TextBox 4"/>
          <p:cNvSpPr txBox="1"/>
          <p:nvPr/>
        </p:nvSpPr>
        <p:spPr>
          <a:xfrm>
            <a:off x="7536426" y="6350169"/>
            <a:ext cx="1769807" cy="507831"/>
          </a:xfrm>
          <a:prstGeom prst="rect">
            <a:avLst/>
          </a:prstGeom>
          <a:noFill/>
        </p:spPr>
        <p:txBody>
          <a:bodyPr wrap="square" rtlCol="0">
            <a:spAutoFit/>
          </a:bodyPr>
          <a:lstStyle/>
          <a:p>
            <a:r>
              <a:rPr lang="en-GB" sz="900" dirty="0"/>
              <a:t>Photo: Smudge 9000</a:t>
            </a:r>
          </a:p>
          <a:p>
            <a:endParaRPr lang="en-GB" dirty="0"/>
          </a:p>
        </p:txBody>
      </p:sp>
    </p:spTree>
    <p:extLst>
      <p:ext uri="{BB962C8B-B14F-4D97-AF65-F5344CB8AC3E}">
        <p14:creationId xmlns:p14="http://schemas.microsoft.com/office/powerpoint/2010/main" val="277913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360"/>
            <a:ext cx="9144000" cy="1143000"/>
          </a:xfrm>
        </p:spPr>
        <p:txBody>
          <a:bodyPr>
            <a:noAutofit/>
          </a:bodyPr>
          <a:lstStyle/>
          <a:p>
            <a:r>
              <a:rPr lang="en-GB" sz="2400" dirty="0" smtClean="0">
                <a:latin typeface="Comic Sans MS" charset="0"/>
                <a:ea typeface="Comic Sans MS" charset="0"/>
                <a:cs typeface="Comic Sans MS" charset="0"/>
              </a:rPr>
              <a:t>As well as having blubber to keep them warm, walruses can slow their heartbeats to withstand the freezing temperatures</a:t>
            </a:r>
            <a:endParaRPr lang="en-GB" sz="2400" dirty="0">
              <a:latin typeface="Comic Sans MS" charset="0"/>
              <a:ea typeface="Comic Sans MS" charset="0"/>
              <a:cs typeface="Comic Sans MS"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8495"/>
          <a:stretch/>
        </p:blipFill>
        <p:spPr>
          <a:xfrm>
            <a:off x="0" y="1268360"/>
            <a:ext cx="9144000" cy="5589639"/>
          </a:xfrm>
          <a:prstGeom prst="rect">
            <a:avLst/>
          </a:prstGeom>
        </p:spPr>
      </p:pic>
      <p:sp>
        <p:nvSpPr>
          <p:cNvPr id="7" name="TextBox 6"/>
          <p:cNvSpPr txBox="1"/>
          <p:nvPr/>
        </p:nvSpPr>
        <p:spPr>
          <a:xfrm>
            <a:off x="7123470" y="6430297"/>
            <a:ext cx="1563329" cy="230832"/>
          </a:xfrm>
          <a:prstGeom prst="rect">
            <a:avLst/>
          </a:prstGeom>
          <a:noFill/>
        </p:spPr>
        <p:txBody>
          <a:bodyPr wrap="square" rtlCol="0">
            <a:spAutoFit/>
          </a:bodyPr>
          <a:lstStyle/>
          <a:p>
            <a:r>
              <a:rPr lang="en-GB" sz="900" dirty="0" smtClean="0">
                <a:solidFill>
                  <a:schemeClr val="bg1"/>
                </a:solidFill>
              </a:rPr>
              <a:t>Photo: U.S. Geological Survey</a:t>
            </a:r>
            <a:endParaRPr lang="en-GB" sz="900" dirty="0">
              <a:solidFill>
                <a:schemeClr val="bg1"/>
              </a:solidFill>
            </a:endParaRPr>
          </a:p>
        </p:txBody>
      </p:sp>
    </p:spTree>
    <p:extLst>
      <p:ext uri="{BB962C8B-B14F-4D97-AF65-F5344CB8AC3E}">
        <p14:creationId xmlns:p14="http://schemas.microsoft.com/office/powerpoint/2010/main" val="617642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6651"/>
            <a:ext cx="9011265" cy="1143000"/>
          </a:xfrm>
        </p:spPr>
        <p:txBody>
          <a:bodyPr>
            <a:noAutofit/>
          </a:bodyPr>
          <a:lstStyle/>
          <a:p>
            <a:r>
              <a:rPr lang="en-GB" sz="3200" dirty="0" smtClean="0">
                <a:latin typeface="Comic Sans MS" charset="0"/>
                <a:ea typeface="Comic Sans MS" charset="0"/>
                <a:cs typeface="Comic Sans MS" charset="0"/>
              </a:rPr>
              <a:t>Lemmings stock up on grasses before winter and burrow under the snow to find food</a:t>
            </a:r>
            <a:endParaRPr lang="en-GB" sz="3200" dirty="0">
              <a:latin typeface="Comic Sans MS" charset="0"/>
              <a:ea typeface="Comic Sans MS" charset="0"/>
              <a:cs typeface="Comic Sans MS"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789"/>
          <a:stretch/>
        </p:blipFill>
        <p:spPr>
          <a:xfrm>
            <a:off x="-1" y="1417638"/>
            <a:ext cx="9144001" cy="5440362"/>
          </a:xfrm>
          <a:prstGeom prst="rect">
            <a:avLst/>
          </a:prstGeom>
        </p:spPr>
      </p:pic>
      <p:sp>
        <p:nvSpPr>
          <p:cNvPr id="5" name="TextBox 4"/>
          <p:cNvSpPr txBox="1"/>
          <p:nvPr/>
        </p:nvSpPr>
        <p:spPr>
          <a:xfrm>
            <a:off x="7890387" y="6489290"/>
            <a:ext cx="1356852" cy="230832"/>
          </a:xfrm>
          <a:prstGeom prst="rect">
            <a:avLst/>
          </a:prstGeom>
          <a:noFill/>
        </p:spPr>
        <p:txBody>
          <a:bodyPr wrap="square" rtlCol="0">
            <a:spAutoFit/>
          </a:bodyPr>
          <a:lstStyle/>
          <a:p>
            <a:r>
              <a:rPr lang="en-GB" sz="900" dirty="0" smtClean="0"/>
              <a:t>Photo: Karen Kohn</a:t>
            </a:r>
            <a:endParaRPr lang="en-GB" sz="900" dirty="0"/>
          </a:p>
        </p:txBody>
      </p:sp>
    </p:spTree>
    <p:extLst>
      <p:ext uri="{BB962C8B-B14F-4D97-AF65-F5344CB8AC3E}">
        <p14:creationId xmlns:p14="http://schemas.microsoft.com/office/powerpoint/2010/main" val="122187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389"/>
            <a:ext cx="9144000" cy="1143000"/>
          </a:xfrm>
        </p:spPr>
        <p:txBody>
          <a:bodyPr>
            <a:noAutofit/>
          </a:bodyPr>
          <a:lstStyle/>
          <a:p>
            <a:r>
              <a:rPr lang="en-GB" sz="2600" dirty="0" smtClean="0">
                <a:latin typeface="Comic Sans MS" charset="0"/>
                <a:ea typeface="Comic Sans MS" charset="0"/>
                <a:cs typeface="Comic Sans MS" charset="0"/>
              </a:rPr>
              <a:t>The Rock Ptarmigan is pure white in winter and changes to greyish brown in summer to help it hide from predators </a:t>
            </a:r>
            <a:endParaRPr lang="en-GB" sz="26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14499"/>
            <a:ext cx="9144000" cy="5143501"/>
          </a:xfrm>
        </p:spPr>
      </p:pic>
      <p:sp>
        <p:nvSpPr>
          <p:cNvPr id="5" name="TextBox 4"/>
          <p:cNvSpPr txBox="1"/>
          <p:nvPr/>
        </p:nvSpPr>
        <p:spPr>
          <a:xfrm>
            <a:off x="7300452" y="6327058"/>
            <a:ext cx="1061883" cy="230832"/>
          </a:xfrm>
          <a:prstGeom prst="rect">
            <a:avLst/>
          </a:prstGeom>
          <a:noFill/>
        </p:spPr>
        <p:txBody>
          <a:bodyPr wrap="square" rtlCol="0">
            <a:spAutoFit/>
          </a:bodyPr>
          <a:lstStyle/>
          <a:p>
            <a:r>
              <a:rPr lang="en-GB" sz="900" dirty="0" smtClean="0"/>
              <a:t>Photo: Fiona Hunt</a:t>
            </a:r>
            <a:endParaRPr lang="en-GB" sz="900" dirty="0"/>
          </a:p>
        </p:txBody>
      </p:sp>
    </p:spTree>
    <p:extLst>
      <p:ext uri="{BB962C8B-B14F-4D97-AF65-F5344CB8AC3E}">
        <p14:creationId xmlns:p14="http://schemas.microsoft.com/office/powerpoint/2010/main" val="18286154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9107"/>
            <a:ext cx="9144000" cy="5143500"/>
          </a:xfrm>
          <a:prstGeom prst="rect">
            <a:avLst/>
          </a:prstGeom>
        </p:spPr>
      </p:pic>
      <p:sp>
        <p:nvSpPr>
          <p:cNvPr id="5" name="TextBox 4"/>
          <p:cNvSpPr txBox="1"/>
          <p:nvPr/>
        </p:nvSpPr>
        <p:spPr>
          <a:xfrm>
            <a:off x="7772399" y="6518787"/>
            <a:ext cx="1799303" cy="230832"/>
          </a:xfrm>
          <a:prstGeom prst="rect">
            <a:avLst/>
          </a:prstGeom>
          <a:noFill/>
        </p:spPr>
        <p:txBody>
          <a:bodyPr wrap="square" rtlCol="0">
            <a:spAutoFit/>
          </a:bodyPr>
          <a:lstStyle/>
          <a:p>
            <a:r>
              <a:rPr lang="en-GB" sz="900" dirty="0" smtClean="0"/>
              <a:t>Photo: Fiona Hunt</a:t>
            </a:r>
            <a:endParaRPr lang="en-GB" sz="900" dirty="0"/>
          </a:p>
        </p:txBody>
      </p:sp>
      <p:sp>
        <p:nvSpPr>
          <p:cNvPr id="6" name="TextBox 5"/>
          <p:cNvSpPr txBox="1"/>
          <p:nvPr/>
        </p:nvSpPr>
        <p:spPr>
          <a:xfrm>
            <a:off x="-147484" y="202666"/>
            <a:ext cx="9291484" cy="2092881"/>
          </a:xfrm>
          <a:prstGeom prst="rect">
            <a:avLst/>
          </a:prstGeom>
          <a:noFill/>
        </p:spPr>
        <p:txBody>
          <a:bodyPr wrap="square" rtlCol="0">
            <a:spAutoFit/>
          </a:bodyPr>
          <a:lstStyle/>
          <a:p>
            <a:pPr algn="ctr"/>
            <a:r>
              <a:rPr lang="en-US" sz="2400" dirty="0" smtClean="0">
                <a:latin typeface="Comic Sans MS" charset="0"/>
                <a:ea typeface="Comic Sans MS" charset="0"/>
                <a:cs typeface="Comic Sans MS" charset="0"/>
              </a:rPr>
              <a:t> </a:t>
            </a:r>
            <a:r>
              <a:rPr lang="en-US" sz="2200" dirty="0">
                <a:latin typeface="Comic Sans MS" charset="0"/>
                <a:ea typeface="Comic Sans MS" charset="0"/>
                <a:cs typeface="Comic Sans MS" charset="0"/>
              </a:rPr>
              <a:t>Arctic bees have adapted to cold weather by growing thick fur on their bodies and beating their wings to increase their body </a:t>
            </a:r>
            <a:r>
              <a:rPr lang="en-US" sz="2200" dirty="0" smtClean="0">
                <a:latin typeface="Comic Sans MS" charset="0"/>
                <a:ea typeface="Comic Sans MS" charset="0"/>
                <a:cs typeface="Comic Sans MS" charset="0"/>
              </a:rPr>
              <a:t>heat</a:t>
            </a:r>
            <a:endParaRPr lang="en-US" sz="2200" dirty="0">
              <a:latin typeface="Comic Sans MS" charset="0"/>
              <a:ea typeface="Comic Sans MS" charset="0"/>
              <a:cs typeface="Comic Sans MS" charset="0"/>
            </a:endParaRPr>
          </a:p>
          <a:p>
            <a:r>
              <a:rPr lang="en-US" sz="2400" dirty="0"/>
              <a:t/>
            </a:r>
            <a:br>
              <a:rPr lang="en-US" sz="2400" dirty="0"/>
            </a:br>
            <a:r>
              <a:rPr lang="en-US" sz="2400" dirty="0" smtClean="0">
                <a:latin typeface="Comic Sans MS" charset="0"/>
                <a:ea typeface="Comic Sans MS" charset="0"/>
                <a:cs typeface="Comic Sans MS" charset="0"/>
              </a:rPr>
              <a:t>.</a:t>
            </a:r>
            <a:endParaRPr lang="en-US" sz="2400" dirty="0">
              <a:latin typeface="Comic Sans MS" charset="0"/>
              <a:ea typeface="Comic Sans MS" charset="0"/>
              <a:cs typeface="Comic Sans MS" charset="0"/>
            </a:endParaRPr>
          </a:p>
          <a:p>
            <a:pPr algn="ctr"/>
            <a:r>
              <a:rPr lang="en-US" dirty="0"/>
              <a:t/>
            </a:r>
            <a:br>
              <a:rPr lang="en-US" dirty="0"/>
            </a:br>
            <a:endParaRPr lang="en-GB" dirty="0">
              <a:latin typeface="Comic Sans MS" charset="0"/>
              <a:ea typeface="Comic Sans MS" charset="0"/>
              <a:cs typeface="Comic Sans MS" charset="0"/>
            </a:endParaRPr>
          </a:p>
        </p:txBody>
      </p:sp>
    </p:spTree>
    <p:extLst>
      <p:ext uri="{BB962C8B-B14F-4D97-AF65-F5344CB8AC3E}">
        <p14:creationId xmlns:p14="http://schemas.microsoft.com/office/powerpoint/2010/main" val="1156344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1333"/>
          <a:stretch/>
        </p:blipFill>
        <p:spPr>
          <a:xfrm>
            <a:off x="0" y="0"/>
            <a:ext cx="9144000" cy="6858000"/>
          </a:xfrm>
        </p:spPr>
      </p:pic>
      <p:sp>
        <p:nvSpPr>
          <p:cNvPr id="2" name="Title 1"/>
          <p:cNvSpPr>
            <a:spLocks noGrp="1"/>
          </p:cNvSpPr>
          <p:nvPr>
            <p:ph type="title"/>
          </p:nvPr>
        </p:nvSpPr>
        <p:spPr>
          <a:xfrm>
            <a:off x="560439" y="5303838"/>
            <a:ext cx="8229600" cy="1143000"/>
          </a:xfrm>
        </p:spPr>
        <p:txBody>
          <a:bodyPr>
            <a:normAutofit fontScale="90000"/>
          </a:bodyPr>
          <a:lstStyle/>
          <a:p>
            <a:r>
              <a:rPr lang="en-GB" dirty="0" smtClean="0">
                <a:latin typeface="Comic Sans MS" charset="0"/>
                <a:ea typeface="Comic Sans MS" charset="0"/>
                <a:cs typeface="Comic Sans MS" charset="0"/>
              </a:rPr>
              <a:t>4. HOW DO ARCTIC ANIMALS DEPEND ON EACH OTHER?</a:t>
            </a:r>
            <a:endParaRPr lang="en-GB" dirty="0">
              <a:latin typeface="Comic Sans MS" charset="0"/>
              <a:ea typeface="Comic Sans MS" charset="0"/>
              <a:cs typeface="Comic Sans MS" charset="0"/>
            </a:endParaRPr>
          </a:p>
        </p:txBody>
      </p:sp>
      <p:sp>
        <p:nvSpPr>
          <p:cNvPr id="5" name="TextBox 4"/>
          <p:cNvSpPr txBox="1"/>
          <p:nvPr/>
        </p:nvSpPr>
        <p:spPr>
          <a:xfrm>
            <a:off x="265471" y="274638"/>
            <a:ext cx="1047135" cy="230832"/>
          </a:xfrm>
          <a:prstGeom prst="rect">
            <a:avLst/>
          </a:prstGeom>
          <a:noFill/>
        </p:spPr>
        <p:txBody>
          <a:bodyPr wrap="square" rtlCol="0">
            <a:spAutoFit/>
          </a:bodyPr>
          <a:lstStyle/>
          <a:p>
            <a:r>
              <a:rPr lang="en-GB" sz="900" dirty="0" smtClean="0"/>
              <a:t>Photo: Ray Morris</a:t>
            </a:r>
            <a:endParaRPr lang="en-GB" sz="900" dirty="0"/>
          </a:p>
        </p:txBody>
      </p:sp>
    </p:spTree>
    <p:extLst>
      <p:ext uri="{BB962C8B-B14F-4D97-AF65-F5344CB8AC3E}">
        <p14:creationId xmlns:p14="http://schemas.microsoft.com/office/powerpoint/2010/main" val="10679587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05"/>
            <a:ext cx="8229600" cy="1143000"/>
          </a:xfrm>
        </p:spPr>
        <p:txBody>
          <a:bodyPr/>
          <a:lstStyle/>
          <a:p>
            <a:r>
              <a:rPr lang="en-GB" dirty="0" smtClean="0">
                <a:latin typeface="Comic Sans MS" charset="0"/>
                <a:ea typeface="Comic Sans MS" charset="0"/>
                <a:cs typeface="Comic Sans MS" charset="0"/>
              </a:rPr>
              <a:t>Simple Arctic Food Chain</a:t>
            </a:r>
            <a:endParaRPr lang="en-GB" dirty="0">
              <a:latin typeface="Comic Sans MS" charset="0"/>
              <a:ea typeface="Comic Sans MS" charset="0"/>
              <a:cs typeface="Comic Sans MS" charset="0"/>
            </a:endParaRPr>
          </a:p>
        </p:txBody>
      </p:sp>
      <p:graphicFrame>
        <p:nvGraphicFramePr>
          <p:cNvPr id="8" name="Diagram 7"/>
          <p:cNvGraphicFramePr/>
          <p:nvPr>
            <p:extLst>
              <p:ext uri="{D42A27DB-BD31-4B8C-83A1-F6EECF244321}">
                <p14:modId xmlns:p14="http://schemas.microsoft.com/office/powerpoint/2010/main" val="1807676189"/>
              </p:ext>
            </p:extLst>
          </p:nvPr>
        </p:nvGraphicFramePr>
        <p:xfrm>
          <a:off x="575187" y="1397000"/>
          <a:ext cx="8111613" cy="5018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840361" y="1397000"/>
            <a:ext cx="2846439" cy="923330"/>
          </a:xfrm>
          <a:prstGeom prst="rect">
            <a:avLst/>
          </a:prstGeom>
          <a:noFill/>
        </p:spPr>
        <p:txBody>
          <a:bodyPr wrap="square" rtlCol="0">
            <a:spAutoFit/>
          </a:bodyPr>
          <a:lstStyle/>
          <a:p>
            <a:r>
              <a:rPr lang="en-GB" dirty="0" smtClean="0">
                <a:latin typeface="Comic Sans MS" charset="0"/>
                <a:ea typeface="Comic Sans MS" charset="0"/>
                <a:cs typeface="Comic Sans MS" charset="0"/>
              </a:rPr>
              <a:t>The polar bear is at the top of the Arctic’s land-based food chain</a:t>
            </a:r>
            <a:endParaRPr lang="en-GB" dirty="0">
              <a:latin typeface="Comic Sans MS" charset="0"/>
              <a:ea typeface="Comic Sans MS" charset="0"/>
              <a:cs typeface="Comic Sans MS" charset="0"/>
            </a:endParaRPr>
          </a:p>
        </p:txBody>
      </p:sp>
      <p:sp>
        <p:nvSpPr>
          <p:cNvPr id="4" name="TextBox 3"/>
          <p:cNvSpPr txBox="1"/>
          <p:nvPr/>
        </p:nvSpPr>
        <p:spPr>
          <a:xfrm>
            <a:off x="5840361" y="1397000"/>
            <a:ext cx="2743200" cy="923330"/>
          </a:xfrm>
          <a:prstGeom prst="rect">
            <a:avLst/>
          </a:prstGeom>
          <a:noFill/>
          <a:ln>
            <a:solidFill>
              <a:srgbClr val="00B0F0"/>
            </a:solidFill>
          </a:ln>
        </p:spPr>
        <p:txBody>
          <a:bodyPr wrap="square" rtlCol="0">
            <a:spAutoFit/>
          </a:bodyPr>
          <a:lstStyle/>
          <a:p>
            <a:endParaRPr lang="en-GB" dirty="0"/>
          </a:p>
        </p:txBody>
      </p:sp>
    </p:spTree>
    <p:extLst>
      <p:ext uri="{BB962C8B-B14F-4D97-AF65-F5344CB8AC3E}">
        <p14:creationId xmlns:p14="http://schemas.microsoft.com/office/powerpoint/2010/main" val="535522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latin typeface="Comic Sans MS" charset="0"/>
                <a:ea typeface="Comic Sans MS" charset="0"/>
                <a:cs typeface="Comic Sans MS" charset="0"/>
              </a:rPr>
              <a:t>Comparing Hot and Cold Areas</a:t>
            </a:r>
            <a:endParaRPr lang="en-GB"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43000"/>
            <a:ext cx="3860800" cy="25635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949700"/>
            <a:ext cx="3883166" cy="25908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460" b="1496"/>
          <a:stretch/>
        </p:blipFill>
        <p:spPr>
          <a:xfrm>
            <a:off x="5060950" y="1143000"/>
            <a:ext cx="3778250" cy="256357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0"/>
          <a:stretch/>
        </p:blipFill>
        <p:spPr>
          <a:xfrm>
            <a:off x="5060950" y="3949700"/>
            <a:ext cx="3778250" cy="2603500"/>
          </a:xfrm>
          <a:prstGeom prst="rect">
            <a:avLst/>
          </a:prstGeom>
        </p:spPr>
      </p:pic>
      <p:sp>
        <p:nvSpPr>
          <p:cNvPr id="8" name="TextBox 7"/>
          <p:cNvSpPr txBox="1"/>
          <p:nvPr/>
        </p:nvSpPr>
        <p:spPr>
          <a:xfrm>
            <a:off x="7607300" y="6261100"/>
            <a:ext cx="939800" cy="215444"/>
          </a:xfrm>
          <a:prstGeom prst="rect">
            <a:avLst/>
          </a:prstGeom>
          <a:noFill/>
        </p:spPr>
        <p:txBody>
          <a:bodyPr wrap="square" rtlCol="0">
            <a:spAutoFit/>
          </a:bodyPr>
          <a:lstStyle/>
          <a:p>
            <a:r>
              <a:rPr lang="en-GB" sz="800" dirty="0" smtClean="0"/>
              <a:t>Photo: Robbie</a:t>
            </a:r>
            <a:endParaRPr lang="en-GB" sz="800" dirty="0"/>
          </a:p>
        </p:txBody>
      </p:sp>
      <p:sp>
        <p:nvSpPr>
          <p:cNvPr id="9" name="TextBox 8"/>
          <p:cNvSpPr txBox="1"/>
          <p:nvPr/>
        </p:nvSpPr>
        <p:spPr>
          <a:xfrm>
            <a:off x="5207000" y="3390900"/>
            <a:ext cx="1054100" cy="215444"/>
          </a:xfrm>
          <a:prstGeom prst="rect">
            <a:avLst/>
          </a:prstGeom>
          <a:noFill/>
        </p:spPr>
        <p:txBody>
          <a:bodyPr wrap="square" rtlCol="0">
            <a:spAutoFit/>
          </a:bodyPr>
          <a:lstStyle/>
          <a:p>
            <a:r>
              <a:rPr lang="en-GB" sz="800" dirty="0" smtClean="0"/>
              <a:t>Photo: Dave Price</a:t>
            </a:r>
            <a:endParaRPr lang="en-GB" sz="800" dirty="0"/>
          </a:p>
        </p:txBody>
      </p:sp>
      <p:sp>
        <p:nvSpPr>
          <p:cNvPr id="10" name="TextBox 9"/>
          <p:cNvSpPr txBox="1"/>
          <p:nvPr/>
        </p:nvSpPr>
        <p:spPr>
          <a:xfrm>
            <a:off x="3213100" y="6261100"/>
            <a:ext cx="1257300" cy="215444"/>
          </a:xfrm>
          <a:prstGeom prst="rect">
            <a:avLst/>
          </a:prstGeom>
          <a:noFill/>
        </p:spPr>
        <p:txBody>
          <a:bodyPr wrap="square" rtlCol="0">
            <a:spAutoFit/>
          </a:bodyPr>
          <a:lstStyle/>
          <a:p>
            <a:r>
              <a:rPr lang="en-GB" sz="800" dirty="0" smtClean="0"/>
              <a:t>Photo: Markus Trienke</a:t>
            </a:r>
            <a:endParaRPr lang="en-GB" sz="800" dirty="0"/>
          </a:p>
        </p:txBody>
      </p:sp>
      <p:sp>
        <p:nvSpPr>
          <p:cNvPr id="11" name="TextBox 10"/>
          <p:cNvSpPr txBox="1"/>
          <p:nvPr/>
        </p:nvSpPr>
        <p:spPr>
          <a:xfrm>
            <a:off x="800100" y="3390900"/>
            <a:ext cx="927100" cy="215444"/>
          </a:xfrm>
          <a:prstGeom prst="rect">
            <a:avLst/>
          </a:prstGeom>
          <a:noFill/>
        </p:spPr>
        <p:txBody>
          <a:bodyPr wrap="square" rtlCol="0">
            <a:spAutoFit/>
          </a:bodyPr>
          <a:lstStyle/>
          <a:p>
            <a:r>
              <a:rPr lang="en-GB" sz="800" dirty="0" smtClean="0">
                <a:solidFill>
                  <a:schemeClr val="bg1"/>
                </a:solidFill>
              </a:rPr>
              <a:t>Photo: Victor</a:t>
            </a:r>
            <a:endParaRPr lang="en-GB" sz="800" dirty="0">
              <a:solidFill>
                <a:schemeClr val="bg1"/>
              </a:solidFill>
            </a:endParaRPr>
          </a:p>
        </p:txBody>
      </p:sp>
    </p:spTree>
    <p:extLst>
      <p:ext uri="{BB962C8B-B14F-4D97-AF65-F5344CB8AC3E}">
        <p14:creationId xmlns:p14="http://schemas.microsoft.com/office/powerpoint/2010/main" val="981641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431" b="4867"/>
          <a:stretch/>
        </p:blipFill>
        <p:spPr>
          <a:xfrm>
            <a:off x="0" y="-132735"/>
            <a:ext cx="9144000" cy="6990735"/>
          </a:xfrm>
        </p:spPr>
      </p:pic>
      <p:sp>
        <p:nvSpPr>
          <p:cNvPr id="5" name="TextBox 4"/>
          <p:cNvSpPr txBox="1"/>
          <p:nvPr/>
        </p:nvSpPr>
        <p:spPr>
          <a:xfrm>
            <a:off x="6695768" y="6327058"/>
            <a:ext cx="2330245" cy="369332"/>
          </a:xfrm>
          <a:prstGeom prst="rect">
            <a:avLst/>
          </a:prstGeom>
          <a:noFill/>
        </p:spPr>
        <p:txBody>
          <a:bodyPr wrap="square" rtlCol="0">
            <a:spAutoFit/>
          </a:bodyPr>
          <a:lstStyle/>
          <a:p>
            <a:r>
              <a:rPr lang="en-GB" sz="900" dirty="0" smtClean="0">
                <a:solidFill>
                  <a:schemeClr val="bg1"/>
                </a:solidFill>
              </a:rPr>
              <a:t>Photo: NOAA Great Lakes Environmental Research Laboratory</a:t>
            </a:r>
            <a:endParaRPr lang="en-GB" sz="900" dirty="0">
              <a:solidFill>
                <a:schemeClr val="bg1"/>
              </a:solidFill>
            </a:endParaRPr>
          </a:p>
        </p:txBody>
      </p:sp>
      <p:sp>
        <p:nvSpPr>
          <p:cNvPr id="6" name="TextBox 5"/>
          <p:cNvSpPr txBox="1"/>
          <p:nvPr/>
        </p:nvSpPr>
        <p:spPr>
          <a:xfrm>
            <a:off x="132735" y="71253"/>
            <a:ext cx="8878529" cy="1015663"/>
          </a:xfrm>
          <a:prstGeom prst="rect">
            <a:avLst/>
          </a:prstGeom>
          <a:noFill/>
        </p:spPr>
        <p:txBody>
          <a:bodyPr wrap="square" rtlCol="0">
            <a:spAutoFit/>
          </a:bodyPr>
          <a:lstStyle/>
          <a:p>
            <a:pPr algn="ctr"/>
            <a:r>
              <a:rPr lang="en-GB" sz="3000" dirty="0" smtClean="0">
                <a:solidFill>
                  <a:schemeClr val="bg1"/>
                </a:solidFill>
                <a:latin typeface="Comic Sans MS" charset="0"/>
                <a:ea typeface="Comic Sans MS" charset="0"/>
                <a:cs typeface="Comic Sans MS" charset="0"/>
              </a:rPr>
              <a:t>Microscopic phytoplankton, such as green algae, form the basis of the Arctic marine food chain.  </a:t>
            </a:r>
            <a:endParaRPr lang="en-GB" sz="30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8661675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548" b="6452"/>
          <a:stretch/>
        </p:blipFill>
        <p:spPr>
          <a:xfrm>
            <a:off x="-1" y="0"/>
            <a:ext cx="9144001" cy="6858000"/>
          </a:xfrm>
          <a:prstGeom prst="rect">
            <a:avLst/>
          </a:prstGeom>
        </p:spPr>
      </p:pic>
      <p:sp>
        <p:nvSpPr>
          <p:cNvPr id="5" name="TextBox 4"/>
          <p:cNvSpPr txBox="1"/>
          <p:nvPr/>
        </p:nvSpPr>
        <p:spPr>
          <a:xfrm>
            <a:off x="7615355" y="6415548"/>
            <a:ext cx="1637071" cy="230832"/>
          </a:xfrm>
          <a:prstGeom prst="rect">
            <a:avLst/>
          </a:prstGeom>
          <a:noFill/>
        </p:spPr>
        <p:txBody>
          <a:bodyPr wrap="square" rtlCol="0">
            <a:spAutoFit/>
          </a:bodyPr>
          <a:lstStyle/>
          <a:p>
            <a:r>
              <a:rPr lang="en-GB" sz="900" dirty="0" smtClean="0">
                <a:solidFill>
                  <a:schemeClr val="bg1"/>
                </a:solidFill>
              </a:rPr>
              <a:t>Photo: James Gaither</a:t>
            </a:r>
            <a:endParaRPr lang="en-GB" sz="900" dirty="0">
              <a:solidFill>
                <a:schemeClr val="bg1"/>
              </a:solidFill>
            </a:endParaRPr>
          </a:p>
        </p:txBody>
      </p:sp>
      <p:sp>
        <p:nvSpPr>
          <p:cNvPr id="6" name="TextBox 5"/>
          <p:cNvSpPr txBox="1"/>
          <p:nvPr/>
        </p:nvSpPr>
        <p:spPr>
          <a:xfrm>
            <a:off x="191730" y="147483"/>
            <a:ext cx="3834580" cy="1384995"/>
          </a:xfrm>
          <a:prstGeom prst="rect">
            <a:avLst/>
          </a:prstGeom>
          <a:noFill/>
        </p:spPr>
        <p:txBody>
          <a:bodyPr wrap="square" rtlCol="0">
            <a:spAutoFit/>
          </a:bodyPr>
          <a:lstStyle/>
          <a:p>
            <a:r>
              <a:rPr lang="en-GB" sz="2800" dirty="0" smtClean="0">
                <a:solidFill>
                  <a:schemeClr val="bg1"/>
                </a:solidFill>
                <a:latin typeface="Comic Sans MS" charset="0"/>
                <a:ea typeface="Comic Sans MS" charset="0"/>
                <a:cs typeface="Comic Sans MS" charset="0"/>
              </a:rPr>
              <a:t>Zooplankton are tiny free-floating animals that live in the ocean</a:t>
            </a:r>
            <a:endParaRPr lang="en-GB" sz="28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284778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33663" cy="6909097"/>
          </a:xfrm>
          <a:prstGeom prst="rect">
            <a:avLst/>
          </a:prstGeom>
        </p:spPr>
      </p:pic>
      <p:sp>
        <p:nvSpPr>
          <p:cNvPr id="5" name="TextBox 4"/>
          <p:cNvSpPr txBox="1"/>
          <p:nvPr/>
        </p:nvSpPr>
        <p:spPr>
          <a:xfrm>
            <a:off x="8141110" y="6402214"/>
            <a:ext cx="1297858" cy="230832"/>
          </a:xfrm>
          <a:prstGeom prst="rect">
            <a:avLst/>
          </a:prstGeom>
          <a:noFill/>
        </p:spPr>
        <p:txBody>
          <a:bodyPr wrap="square" rtlCol="0">
            <a:spAutoFit/>
          </a:bodyPr>
          <a:lstStyle/>
          <a:p>
            <a:r>
              <a:rPr lang="en-GB" sz="900" dirty="0" smtClean="0">
                <a:solidFill>
                  <a:schemeClr val="bg1"/>
                </a:solidFill>
              </a:rPr>
              <a:t>Photo: Norkrill</a:t>
            </a:r>
            <a:endParaRPr lang="en-GB" sz="900" dirty="0">
              <a:solidFill>
                <a:schemeClr val="bg1"/>
              </a:solidFill>
            </a:endParaRPr>
          </a:p>
        </p:txBody>
      </p:sp>
      <p:sp>
        <p:nvSpPr>
          <p:cNvPr id="6" name="TextBox 5"/>
          <p:cNvSpPr txBox="1"/>
          <p:nvPr/>
        </p:nvSpPr>
        <p:spPr>
          <a:xfrm>
            <a:off x="-1" y="294886"/>
            <a:ext cx="9333663" cy="923330"/>
          </a:xfrm>
          <a:prstGeom prst="rect">
            <a:avLst/>
          </a:prstGeom>
          <a:noFill/>
        </p:spPr>
        <p:txBody>
          <a:bodyPr wrap="square" rtlCol="0">
            <a:spAutoFit/>
          </a:bodyPr>
          <a:lstStyle/>
          <a:p>
            <a:pPr algn="ctr"/>
            <a:r>
              <a:rPr lang="en-GB" sz="2600" b="1" dirty="0" smtClean="0">
                <a:solidFill>
                  <a:schemeClr val="bg1"/>
                </a:solidFill>
                <a:latin typeface="Comic Sans MS" charset="0"/>
                <a:ea typeface="Comic Sans MS" charset="0"/>
                <a:cs typeface="Comic Sans MS" charset="0"/>
              </a:rPr>
              <a:t>Krill are a vital part of the Arctic food chain as they are eaten by fish, birds, seals and the baleen whale</a:t>
            </a:r>
            <a:endParaRPr lang="en-GB" sz="26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5487336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3284"/>
            <a:ext cx="9144000" cy="5719465"/>
          </a:xfrm>
          <a:prstGeom prst="rect">
            <a:avLst/>
          </a:prstGeom>
        </p:spPr>
      </p:pic>
      <p:sp>
        <p:nvSpPr>
          <p:cNvPr id="5" name="TextBox 4"/>
          <p:cNvSpPr txBox="1"/>
          <p:nvPr/>
        </p:nvSpPr>
        <p:spPr>
          <a:xfrm>
            <a:off x="7905135" y="6415549"/>
            <a:ext cx="1091381" cy="230832"/>
          </a:xfrm>
          <a:prstGeom prst="rect">
            <a:avLst/>
          </a:prstGeom>
          <a:noFill/>
        </p:spPr>
        <p:txBody>
          <a:bodyPr wrap="square" rtlCol="0">
            <a:spAutoFit/>
          </a:bodyPr>
          <a:lstStyle/>
          <a:p>
            <a:r>
              <a:rPr lang="en-GB" sz="900" dirty="0" smtClean="0">
                <a:solidFill>
                  <a:schemeClr val="bg1"/>
                </a:solidFill>
              </a:rPr>
              <a:t>Photo: Tim Lenz</a:t>
            </a:r>
            <a:endParaRPr lang="en-GB" sz="900" dirty="0">
              <a:solidFill>
                <a:schemeClr val="bg1"/>
              </a:solidFill>
            </a:endParaRPr>
          </a:p>
        </p:txBody>
      </p:sp>
      <p:sp>
        <p:nvSpPr>
          <p:cNvPr id="6" name="TextBox 5"/>
          <p:cNvSpPr txBox="1"/>
          <p:nvPr/>
        </p:nvSpPr>
        <p:spPr>
          <a:xfrm>
            <a:off x="0" y="217730"/>
            <a:ext cx="9144000" cy="800219"/>
          </a:xfrm>
          <a:prstGeom prst="rect">
            <a:avLst/>
          </a:prstGeom>
          <a:noFill/>
        </p:spPr>
        <p:txBody>
          <a:bodyPr wrap="square" rtlCol="0">
            <a:spAutoFit/>
          </a:bodyPr>
          <a:lstStyle/>
          <a:p>
            <a:pPr algn="ctr"/>
            <a:r>
              <a:rPr lang="en-GB" sz="2300" dirty="0" smtClean="0">
                <a:latin typeface="Comic Sans MS" charset="0"/>
                <a:ea typeface="Comic Sans MS" charset="0"/>
                <a:cs typeface="Comic Sans MS" charset="0"/>
              </a:rPr>
              <a:t>The Arctic Ocean is teeming with fish which are eaten by seals, polar bears, other mammals and birds such as this Arctic Tern</a:t>
            </a:r>
            <a:endParaRPr lang="en-GB" sz="2300" dirty="0">
              <a:latin typeface="Comic Sans MS" charset="0"/>
              <a:ea typeface="Comic Sans MS" charset="0"/>
              <a:cs typeface="Comic Sans MS" charset="0"/>
            </a:endParaRPr>
          </a:p>
        </p:txBody>
      </p:sp>
    </p:spTree>
    <p:extLst>
      <p:ext uri="{BB962C8B-B14F-4D97-AF65-F5344CB8AC3E}">
        <p14:creationId xmlns:p14="http://schemas.microsoft.com/office/powerpoint/2010/main" val="13910345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21602"/>
          <a:stretch/>
        </p:blipFill>
        <p:spPr>
          <a:xfrm>
            <a:off x="0" y="1120876"/>
            <a:ext cx="9144000" cy="5737124"/>
          </a:xfrm>
        </p:spPr>
      </p:pic>
      <p:sp>
        <p:nvSpPr>
          <p:cNvPr id="7" name="TextBox 6"/>
          <p:cNvSpPr txBox="1"/>
          <p:nvPr/>
        </p:nvSpPr>
        <p:spPr>
          <a:xfrm>
            <a:off x="7890388" y="6371304"/>
            <a:ext cx="1858297" cy="230832"/>
          </a:xfrm>
          <a:prstGeom prst="rect">
            <a:avLst/>
          </a:prstGeom>
          <a:noFill/>
        </p:spPr>
        <p:txBody>
          <a:bodyPr wrap="square" rtlCol="0">
            <a:spAutoFit/>
          </a:bodyPr>
          <a:lstStyle/>
          <a:p>
            <a:r>
              <a:rPr lang="en-GB" sz="900" dirty="0" smtClean="0"/>
              <a:t>Photo: Tim Lumley</a:t>
            </a:r>
            <a:endParaRPr lang="en-GB" sz="900" dirty="0"/>
          </a:p>
        </p:txBody>
      </p:sp>
      <p:sp>
        <p:nvSpPr>
          <p:cNvPr id="8" name="TextBox 7"/>
          <p:cNvSpPr txBox="1"/>
          <p:nvPr/>
        </p:nvSpPr>
        <p:spPr>
          <a:xfrm>
            <a:off x="0" y="117400"/>
            <a:ext cx="9143999" cy="892552"/>
          </a:xfrm>
          <a:prstGeom prst="rect">
            <a:avLst/>
          </a:prstGeom>
          <a:noFill/>
        </p:spPr>
        <p:txBody>
          <a:bodyPr wrap="square" rtlCol="0">
            <a:spAutoFit/>
          </a:bodyPr>
          <a:lstStyle/>
          <a:p>
            <a:pPr algn="ctr"/>
            <a:r>
              <a:rPr lang="en-GB" sz="2600" dirty="0" smtClean="0">
                <a:latin typeface="Comic Sans MS" charset="0"/>
                <a:ea typeface="Comic Sans MS" charset="0"/>
                <a:cs typeface="Comic Sans MS" charset="0"/>
              </a:rPr>
              <a:t>Many birds live in the Arctic Circle. The bald eagle is often seen swooping down to snatch fish out of the water </a:t>
            </a:r>
            <a:endParaRPr lang="en-GB" sz="2600" dirty="0">
              <a:latin typeface="Comic Sans MS" charset="0"/>
              <a:ea typeface="Comic Sans MS" charset="0"/>
              <a:cs typeface="Comic Sans MS" charset="0"/>
            </a:endParaRPr>
          </a:p>
        </p:txBody>
      </p:sp>
    </p:spTree>
    <p:extLst>
      <p:ext uri="{BB962C8B-B14F-4D97-AF65-F5344CB8AC3E}">
        <p14:creationId xmlns:p14="http://schemas.microsoft.com/office/powerpoint/2010/main" val="1644925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335"/>
          <a:stretch/>
        </p:blipFill>
        <p:spPr>
          <a:xfrm>
            <a:off x="0" y="958645"/>
            <a:ext cx="9143999" cy="5899356"/>
          </a:xfrm>
          <a:prstGeom prst="rect">
            <a:avLst/>
          </a:prstGeom>
        </p:spPr>
      </p:pic>
      <p:sp>
        <p:nvSpPr>
          <p:cNvPr id="5" name="TextBox 4"/>
          <p:cNvSpPr txBox="1"/>
          <p:nvPr/>
        </p:nvSpPr>
        <p:spPr>
          <a:xfrm>
            <a:off x="6681019" y="6627168"/>
            <a:ext cx="1725562" cy="230832"/>
          </a:xfrm>
          <a:prstGeom prst="rect">
            <a:avLst/>
          </a:prstGeom>
          <a:noFill/>
        </p:spPr>
        <p:txBody>
          <a:bodyPr wrap="square" rtlCol="0">
            <a:spAutoFit/>
          </a:bodyPr>
          <a:lstStyle/>
          <a:p>
            <a:r>
              <a:rPr lang="en-GB" sz="900" dirty="0" smtClean="0">
                <a:solidFill>
                  <a:schemeClr val="bg1"/>
                </a:solidFill>
              </a:rPr>
              <a:t>Photo: Leslie Main Johnson</a:t>
            </a:r>
            <a:endParaRPr lang="en-GB" sz="900" dirty="0">
              <a:solidFill>
                <a:schemeClr val="bg1"/>
              </a:solidFill>
            </a:endParaRPr>
          </a:p>
        </p:txBody>
      </p:sp>
      <p:sp>
        <p:nvSpPr>
          <p:cNvPr id="6" name="TextBox 5"/>
          <p:cNvSpPr txBox="1"/>
          <p:nvPr/>
        </p:nvSpPr>
        <p:spPr>
          <a:xfrm>
            <a:off x="398206" y="4538"/>
            <a:ext cx="8303342"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White moss, also known as ‘reindeer moss’ is an important food for reindeer</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702399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82" y="-67859"/>
            <a:ext cx="8922773" cy="1143000"/>
          </a:xfrm>
        </p:spPr>
        <p:txBody>
          <a:bodyPr>
            <a:normAutofit/>
          </a:bodyPr>
          <a:lstStyle/>
          <a:p>
            <a:r>
              <a:rPr lang="en-GB" sz="2800" dirty="0" smtClean="0">
                <a:latin typeface="Comic Sans MS" charset="0"/>
                <a:ea typeface="Comic Sans MS" charset="0"/>
                <a:cs typeface="Comic Sans MS" charset="0"/>
              </a:rPr>
              <a:t>Arctic willow is food for caribou and Arctic hares</a:t>
            </a:r>
            <a:endParaRPr lang="en-GB" sz="28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6314"/>
          <a:stretch/>
        </p:blipFill>
        <p:spPr>
          <a:xfrm>
            <a:off x="0" y="931336"/>
            <a:ext cx="9109538" cy="5469464"/>
          </a:xfrm>
        </p:spPr>
      </p:pic>
      <p:sp>
        <p:nvSpPr>
          <p:cNvPr id="5" name="TextBox 4"/>
          <p:cNvSpPr txBox="1"/>
          <p:nvPr/>
        </p:nvSpPr>
        <p:spPr>
          <a:xfrm>
            <a:off x="7742904" y="6518787"/>
            <a:ext cx="1563329" cy="230832"/>
          </a:xfrm>
          <a:prstGeom prst="rect">
            <a:avLst/>
          </a:prstGeom>
          <a:noFill/>
        </p:spPr>
        <p:txBody>
          <a:bodyPr wrap="square" rtlCol="0">
            <a:spAutoFit/>
          </a:bodyPr>
          <a:lstStyle/>
          <a:p>
            <a:r>
              <a:rPr lang="en-GB" sz="900" dirty="0" smtClean="0"/>
              <a:t>Photo: Fiona Hunt</a:t>
            </a:r>
            <a:endParaRPr lang="en-GB" sz="900" dirty="0"/>
          </a:p>
        </p:txBody>
      </p:sp>
    </p:spTree>
    <p:extLst>
      <p:ext uri="{BB962C8B-B14F-4D97-AF65-F5344CB8AC3E}">
        <p14:creationId xmlns:p14="http://schemas.microsoft.com/office/powerpoint/2010/main" val="979205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8100"/>
            <a:ext cx="9144000" cy="5143500"/>
          </a:xfrm>
          <a:prstGeom prst="rect">
            <a:avLst/>
          </a:prstGeom>
        </p:spPr>
      </p:pic>
      <p:sp>
        <p:nvSpPr>
          <p:cNvPr id="5" name="TextBox 4"/>
          <p:cNvSpPr txBox="1"/>
          <p:nvPr/>
        </p:nvSpPr>
        <p:spPr>
          <a:xfrm>
            <a:off x="7846142" y="6627168"/>
            <a:ext cx="1932038" cy="230832"/>
          </a:xfrm>
          <a:prstGeom prst="rect">
            <a:avLst/>
          </a:prstGeom>
          <a:noFill/>
        </p:spPr>
        <p:txBody>
          <a:bodyPr wrap="square" rtlCol="0">
            <a:spAutoFit/>
          </a:bodyPr>
          <a:lstStyle/>
          <a:p>
            <a:r>
              <a:rPr lang="en-GB" sz="900" dirty="0" smtClean="0"/>
              <a:t>Photo: Fiona Paton</a:t>
            </a:r>
            <a:endParaRPr lang="en-GB" sz="900" dirty="0"/>
          </a:p>
        </p:txBody>
      </p:sp>
      <p:sp>
        <p:nvSpPr>
          <p:cNvPr id="6" name="TextBox 5"/>
          <p:cNvSpPr txBox="1"/>
          <p:nvPr/>
        </p:nvSpPr>
        <p:spPr>
          <a:xfrm>
            <a:off x="132735" y="117988"/>
            <a:ext cx="8849033" cy="1077218"/>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The lemming is a small Arctic mammal.  It</a:t>
            </a:r>
            <a:r>
              <a:rPr lang="uk-UA" sz="3200" dirty="0" smtClean="0">
                <a:latin typeface="Comic Sans MS" charset="0"/>
                <a:ea typeface="Comic Sans MS" charset="0"/>
                <a:cs typeface="Comic Sans MS" charset="0"/>
              </a:rPr>
              <a:t>’</a:t>
            </a:r>
            <a:r>
              <a:rPr lang="en-GB" sz="3200" dirty="0" smtClean="0">
                <a:latin typeface="Comic Sans MS" charset="0"/>
                <a:ea typeface="Comic Sans MS" charset="0"/>
                <a:cs typeface="Comic Sans MS" charset="0"/>
              </a:rPr>
              <a:t>s a herbivore with a main diet of moss and grass</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1330347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187" y="60971"/>
            <a:ext cx="7890387" cy="1015663"/>
          </a:xfrm>
          <a:prstGeom prst="rect">
            <a:avLst/>
          </a:prstGeom>
          <a:noFill/>
        </p:spPr>
        <p:txBody>
          <a:bodyPr wrap="square" rtlCol="0">
            <a:spAutoFit/>
          </a:bodyPr>
          <a:lstStyle/>
          <a:p>
            <a:pPr algn="ctr"/>
            <a:r>
              <a:rPr lang="en-GB" sz="3000" dirty="0" smtClean="0">
                <a:latin typeface="Comic Sans MS" charset="0"/>
                <a:ea typeface="Comic Sans MS" charset="0"/>
                <a:cs typeface="Comic Sans MS" charset="0"/>
              </a:rPr>
              <a:t>Large mammals, such as the Arctic wolf, feed on smaller animals, fish and birds</a:t>
            </a:r>
            <a:endParaRPr lang="en-GB" sz="3000" dirty="0">
              <a:latin typeface="Comic Sans MS" charset="0"/>
              <a:ea typeface="Comic Sans MS" charset="0"/>
              <a:cs typeface="Comic Sans MS" charset="0"/>
            </a:endParaRPr>
          </a:p>
        </p:txBody>
      </p:sp>
      <p:sp>
        <p:nvSpPr>
          <p:cNvPr id="6" name="TextBox 5"/>
          <p:cNvSpPr txBox="1"/>
          <p:nvPr/>
        </p:nvSpPr>
        <p:spPr>
          <a:xfrm>
            <a:off x="7374194" y="6459794"/>
            <a:ext cx="2359742" cy="215444"/>
          </a:xfrm>
          <a:prstGeom prst="rect">
            <a:avLst/>
          </a:prstGeom>
          <a:noFill/>
        </p:spPr>
        <p:txBody>
          <a:bodyPr wrap="square" rtlCol="0">
            <a:spAutoFit/>
          </a:bodyPr>
          <a:lstStyle/>
          <a:p>
            <a:r>
              <a:rPr lang="en-GB" sz="800" dirty="0" smtClean="0">
                <a:solidFill>
                  <a:schemeClr val="bg1"/>
                </a:solidFill>
              </a:rPr>
              <a:t>Photo: Gregory “Slobirdr” Smith</a:t>
            </a:r>
            <a:endParaRPr lang="en-GB" sz="800" dirty="0">
              <a:solidFill>
                <a:schemeClr val="bg1"/>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1085" b="6559"/>
          <a:stretch/>
        </p:blipFill>
        <p:spPr>
          <a:xfrm>
            <a:off x="-14749" y="1135626"/>
            <a:ext cx="9144000" cy="5765632"/>
          </a:xfrm>
          <a:prstGeom prst="rect">
            <a:avLst/>
          </a:prstGeom>
        </p:spPr>
      </p:pic>
      <p:sp>
        <p:nvSpPr>
          <p:cNvPr id="3" name="TextBox 2"/>
          <p:cNvSpPr txBox="1"/>
          <p:nvPr/>
        </p:nvSpPr>
        <p:spPr>
          <a:xfrm>
            <a:off x="398205" y="6459794"/>
            <a:ext cx="1312608" cy="230832"/>
          </a:xfrm>
          <a:prstGeom prst="rect">
            <a:avLst/>
          </a:prstGeom>
          <a:noFill/>
        </p:spPr>
        <p:txBody>
          <a:bodyPr wrap="square" rtlCol="0">
            <a:spAutoFit/>
          </a:bodyPr>
          <a:lstStyle/>
          <a:p>
            <a:r>
              <a:rPr lang="en-GB" sz="900" dirty="0" smtClean="0"/>
              <a:t>Photo: Kamia Wolf</a:t>
            </a:r>
            <a:endParaRPr lang="en-GB" sz="900" dirty="0"/>
          </a:p>
        </p:txBody>
      </p:sp>
    </p:spTree>
    <p:extLst>
      <p:ext uri="{BB962C8B-B14F-4D97-AF65-F5344CB8AC3E}">
        <p14:creationId xmlns:p14="http://schemas.microsoft.com/office/powerpoint/2010/main" val="6412118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895"/>
            <a:ext cx="8229600" cy="1143000"/>
          </a:xfrm>
        </p:spPr>
        <p:txBody>
          <a:bodyPr>
            <a:noAutofit/>
          </a:bodyPr>
          <a:lstStyle/>
          <a:p>
            <a:r>
              <a:rPr lang="en-GB" sz="3600" dirty="0" smtClean="0">
                <a:latin typeface="Comic Sans MS" charset="0"/>
                <a:ea typeface="Comic Sans MS" charset="0"/>
                <a:cs typeface="Comic Sans MS" charset="0"/>
              </a:rPr>
              <a:t>The whale is at the top of the Arctic’s marine based </a:t>
            </a:r>
            <a:r>
              <a:rPr lang="en-GB" sz="3600" dirty="0">
                <a:latin typeface="Comic Sans MS" charset="0"/>
                <a:ea typeface="Comic Sans MS" charset="0"/>
                <a:cs typeface="Comic Sans MS" charset="0"/>
              </a:rPr>
              <a:t>f</a:t>
            </a:r>
            <a:r>
              <a:rPr lang="en-GB" sz="3600" dirty="0" smtClean="0">
                <a:latin typeface="Comic Sans MS" charset="0"/>
                <a:ea typeface="Comic Sans MS" charset="0"/>
                <a:cs typeface="Comic Sans MS" charset="0"/>
              </a:rPr>
              <a:t>ood </a:t>
            </a:r>
            <a:r>
              <a:rPr lang="en-GB" sz="3600" dirty="0">
                <a:latin typeface="Comic Sans MS" charset="0"/>
                <a:ea typeface="Comic Sans MS" charset="0"/>
                <a:cs typeface="Comic Sans MS" charset="0"/>
              </a:rPr>
              <a:t>c</a:t>
            </a:r>
            <a:r>
              <a:rPr lang="en-GB" sz="3600" dirty="0" smtClean="0">
                <a:latin typeface="Comic Sans MS" charset="0"/>
                <a:ea typeface="Comic Sans MS" charset="0"/>
                <a:cs typeface="Comic Sans MS" charset="0"/>
              </a:rPr>
              <a:t>hain</a:t>
            </a:r>
            <a:endParaRPr lang="en-GB" sz="3600" dirty="0">
              <a:latin typeface="Comic Sans MS" charset="0"/>
              <a:ea typeface="Comic Sans MS" charset="0"/>
              <a:cs typeface="Comic Sans MS" charset="0"/>
            </a:endParaRPr>
          </a:p>
        </p:txBody>
      </p:sp>
      <p:graphicFrame>
        <p:nvGraphicFramePr>
          <p:cNvPr id="8" name="Diagram 7"/>
          <p:cNvGraphicFramePr/>
          <p:nvPr>
            <p:extLst>
              <p:ext uri="{D42A27DB-BD31-4B8C-83A1-F6EECF244321}">
                <p14:modId xmlns:p14="http://schemas.microsoft.com/office/powerpoint/2010/main" val="1740694943"/>
              </p:ext>
            </p:extLst>
          </p:nvPr>
        </p:nvGraphicFramePr>
        <p:xfrm>
          <a:off x="457200" y="1725561"/>
          <a:ext cx="6445045" cy="4645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220929" y="1725561"/>
            <a:ext cx="3746090" cy="1785104"/>
          </a:xfrm>
          <a:prstGeom prst="rect">
            <a:avLst/>
          </a:prstGeom>
          <a:noFill/>
        </p:spPr>
        <p:txBody>
          <a:bodyPr wrap="square" rtlCol="0">
            <a:spAutoFit/>
          </a:bodyPr>
          <a:lstStyle/>
          <a:p>
            <a:r>
              <a:rPr lang="en-GB" sz="2200" dirty="0" smtClean="0">
                <a:solidFill>
                  <a:srgbClr val="0070C0"/>
                </a:solidFill>
                <a:latin typeface="Comic Sans MS" charset="0"/>
                <a:ea typeface="Comic Sans MS" charset="0"/>
                <a:cs typeface="Comic Sans MS" charset="0"/>
              </a:rPr>
              <a:t>The secret to the success of the baleen whale is that the food chain is short so energy is transferred efficiently</a:t>
            </a:r>
            <a:endParaRPr lang="en-GB" sz="2200" dirty="0">
              <a:solidFill>
                <a:srgbClr val="0070C0"/>
              </a:solidFill>
              <a:latin typeface="Comic Sans MS" charset="0"/>
              <a:ea typeface="Comic Sans MS" charset="0"/>
              <a:cs typeface="Comic Sans MS" charset="0"/>
            </a:endParaRPr>
          </a:p>
        </p:txBody>
      </p:sp>
      <p:sp>
        <p:nvSpPr>
          <p:cNvPr id="4" name="TextBox 3"/>
          <p:cNvSpPr txBox="1"/>
          <p:nvPr/>
        </p:nvSpPr>
        <p:spPr>
          <a:xfrm>
            <a:off x="5220929" y="1725561"/>
            <a:ext cx="3613355" cy="1785104"/>
          </a:xfrm>
          <a:prstGeom prst="rect">
            <a:avLst/>
          </a:prstGeom>
          <a:noFill/>
          <a:ln>
            <a:solidFill>
              <a:srgbClr val="0070C0"/>
            </a:solidFill>
          </a:ln>
        </p:spPr>
        <p:txBody>
          <a:bodyPr wrap="square" rtlCol="0">
            <a:spAutoFit/>
          </a:bodyPr>
          <a:lstStyle/>
          <a:p>
            <a:endParaRPr lang="en-GB" dirty="0"/>
          </a:p>
        </p:txBody>
      </p:sp>
    </p:spTree>
    <p:extLst>
      <p:ext uri="{BB962C8B-B14F-4D97-AF65-F5344CB8AC3E}">
        <p14:creationId xmlns:p14="http://schemas.microsoft.com/office/powerpoint/2010/main" val="1597074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809"/>
          <a:stretch/>
        </p:blipFill>
        <p:spPr>
          <a:xfrm>
            <a:off x="0" y="961772"/>
            <a:ext cx="9144000" cy="5753209"/>
          </a:xfrm>
          <a:prstGeom prst="rect">
            <a:avLst/>
          </a:prstGeom>
        </p:spPr>
      </p:pic>
      <p:sp>
        <p:nvSpPr>
          <p:cNvPr id="7" name="TextBox 6"/>
          <p:cNvSpPr txBox="1"/>
          <p:nvPr/>
        </p:nvSpPr>
        <p:spPr>
          <a:xfrm>
            <a:off x="0" y="265469"/>
            <a:ext cx="9144000" cy="800219"/>
          </a:xfrm>
          <a:prstGeom prst="rect">
            <a:avLst/>
          </a:prstGeom>
          <a:noFill/>
        </p:spPr>
        <p:txBody>
          <a:bodyPr wrap="square" rtlCol="0">
            <a:spAutoFit/>
          </a:bodyPr>
          <a:lstStyle/>
          <a:p>
            <a:pPr algn="ctr"/>
            <a:r>
              <a:rPr lang="en-GB" sz="2700" dirty="0">
                <a:latin typeface="Comic Sans MS" charset="0"/>
                <a:ea typeface="Comic Sans MS" charset="0"/>
                <a:cs typeface="Comic Sans MS" charset="0"/>
              </a:rPr>
              <a:t>MAP SHOWING TYPICAL GLOBAL TEMPERATURES</a:t>
            </a:r>
          </a:p>
          <a:p>
            <a:endParaRPr lang="en-GB" dirty="0"/>
          </a:p>
        </p:txBody>
      </p:sp>
      <p:sp>
        <p:nvSpPr>
          <p:cNvPr id="8" name="TextBox 7"/>
          <p:cNvSpPr txBox="1"/>
          <p:nvPr/>
        </p:nvSpPr>
        <p:spPr>
          <a:xfrm>
            <a:off x="5810865" y="5678130"/>
            <a:ext cx="3333135" cy="276999"/>
          </a:xfrm>
          <a:prstGeom prst="rect">
            <a:avLst/>
          </a:prstGeom>
          <a:noFill/>
        </p:spPr>
        <p:txBody>
          <a:bodyPr wrap="square" rtlCol="0">
            <a:spAutoFit/>
          </a:bodyPr>
          <a:lstStyle/>
          <a:p>
            <a:r>
              <a:rPr lang="en-GB" sz="1200" dirty="0" smtClean="0">
                <a:latin typeface="Comic Sans MS" charset="0"/>
                <a:ea typeface="Comic Sans MS" charset="0"/>
                <a:cs typeface="Comic Sans MS" charset="0"/>
              </a:rPr>
              <a:t>Note: shading and lines are approximate</a:t>
            </a:r>
            <a:endParaRPr lang="en-GB" sz="1200" dirty="0">
              <a:latin typeface="Comic Sans MS" charset="0"/>
              <a:ea typeface="Comic Sans MS" charset="0"/>
              <a:cs typeface="Comic Sans MS" charset="0"/>
            </a:endParaRPr>
          </a:p>
        </p:txBody>
      </p:sp>
      <p:sp>
        <p:nvSpPr>
          <p:cNvPr id="9" name="TextBox 8"/>
          <p:cNvSpPr txBox="1"/>
          <p:nvPr/>
        </p:nvSpPr>
        <p:spPr>
          <a:xfrm>
            <a:off x="958645" y="6135329"/>
            <a:ext cx="427703" cy="57965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3927385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195"/>
          <a:stretch/>
        </p:blipFill>
        <p:spPr>
          <a:xfrm>
            <a:off x="0" y="-2218"/>
            <a:ext cx="9144000" cy="6860218"/>
          </a:xfrm>
          <a:prstGeom prst="rect">
            <a:avLst/>
          </a:prstGeom>
        </p:spPr>
      </p:pic>
      <p:sp>
        <p:nvSpPr>
          <p:cNvPr id="2" name="Title 1"/>
          <p:cNvSpPr>
            <a:spLocks noGrp="1"/>
          </p:cNvSpPr>
          <p:nvPr>
            <p:ph type="title"/>
          </p:nvPr>
        </p:nvSpPr>
        <p:spPr>
          <a:xfrm>
            <a:off x="0" y="4817140"/>
            <a:ext cx="9144000" cy="1804885"/>
          </a:xfrm>
        </p:spPr>
        <p:txBody>
          <a:bodyPr>
            <a:normAutofit/>
          </a:bodyPr>
          <a:lstStyle/>
          <a:p>
            <a:r>
              <a:rPr lang="en-GB" sz="4600" dirty="0" smtClean="0">
                <a:latin typeface="Comic Sans MS" charset="0"/>
                <a:ea typeface="Comic Sans MS" charset="0"/>
                <a:cs typeface="Comic Sans MS" charset="0"/>
              </a:rPr>
              <a:t>5. HOW IS CLIMATE CHANGE AFFECTING THE ARCTIC?</a:t>
            </a:r>
            <a:endParaRPr lang="en-GB" sz="4600" dirty="0">
              <a:latin typeface="Comic Sans MS" charset="0"/>
              <a:ea typeface="Comic Sans MS" charset="0"/>
              <a:cs typeface="Comic Sans MS" charset="0"/>
            </a:endParaRPr>
          </a:p>
        </p:txBody>
      </p:sp>
      <p:sp>
        <p:nvSpPr>
          <p:cNvPr id="4" name="TextBox 3"/>
          <p:cNvSpPr txBox="1"/>
          <p:nvPr/>
        </p:nvSpPr>
        <p:spPr>
          <a:xfrm>
            <a:off x="339213" y="274637"/>
            <a:ext cx="2020529" cy="215444"/>
          </a:xfrm>
          <a:prstGeom prst="rect">
            <a:avLst/>
          </a:prstGeom>
          <a:noFill/>
        </p:spPr>
        <p:txBody>
          <a:bodyPr wrap="square" rtlCol="0">
            <a:spAutoFit/>
          </a:bodyPr>
          <a:lstStyle/>
          <a:p>
            <a:r>
              <a:rPr lang="en-GB" sz="800" dirty="0" smtClean="0"/>
              <a:t>Photo: NASA’s Marshall Space Flight Centre</a:t>
            </a:r>
            <a:endParaRPr lang="en-GB" sz="800" dirty="0"/>
          </a:p>
        </p:txBody>
      </p:sp>
    </p:spTree>
    <p:extLst>
      <p:ext uri="{BB962C8B-B14F-4D97-AF65-F5344CB8AC3E}">
        <p14:creationId xmlns:p14="http://schemas.microsoft.com/office/powerpoint/2010/main" val="12937082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8" y="1718965"/>
            <a:ext cx="9144000" cy="5139035"/>
          </a:xfrm>
          <a:prstGeom prst="rect">
            <a:avLst/>
          </a:prstGeom>
        </p:spPr>
      </p:pic>
      <p:sp>
        <p:nvSpPr>
          <p:cNvPr id="7" name="TextBox 6"/>
          <p:cNvSpPr txBox="1"/>
          <p:nvPr/>
        </p:nvSpPr>
        <p:spPr>
          <a:xfrm>
            <a:off x="7584733" y="6445686"/>
            <a:ext cx="1669774" cy="230832"/>
          </a:xfrm>
          <a:prstGeom prst="rect">
            <a:avLst/>
          </a:prstGeom>
          <a:noFill/>
        </p:spPr>
        <p:txBody>
          <a:bodyPr wrap="square" rtlCol="0">
            <a:spAutoFit/>
          </a:bodyPr>
          <a:lstStyle/>
          <a:p>
            <a:r>
              <a:rPr lang="en-US" sz="900" dirty="0" smtClean="0">
                <a:solidFill>
                  <a:schemeClr val="bg1"/>
                </a:solidFill>
              </a:rPr>
              <a:t>Photo: Darren Flinders: </a:t>
            </a:r>
            <a:endParaRPr lang="en-US" sz="900" dirty="0">
              <a:solidFill>
                <a:schemeClr val="bg1"/>
              </a:solidFill>
            </a:endParaRPr>
          </a:p>
        </p:txBody>
      </p:sp>
      <p:sp>
        <p:nvSpPr>
          <p:cNvPr id="2" name="TextBox 1"/>
          <p:cNvSpPr txBox="1"/>
          <p:nvPr/>
        </p:nvSpPr>
        <p:spPr>
          <a:xfrm>
            <a:off x="-12718" y="132735"/>
            <a:ext cx="9156717" cy="1523494"/>
          </a:xfrm>
          <a:prstGeom prst="rect">
            <a:avLst/>
          </a:prstGeom>
          <a:noFill/>
        </p:spPr>
        <p:txBody>
          <a:bodyPr wrap="square" rtlCol="0">
            <a:spAutoFit/>
          </a:bodyPr>
          <a:lstStyle/>
          <a:p>
            <a:pPr algn="ctr"/>
            <a:r>
              <a:rPr lang="en-GB" sz="3100" dirty="0" smtClean="0">
                <a:latin typeface="Comic Sans MS" charset="0"/>
                <a:ea typeface="Comic Sans MS" charset="0"/>
                <a:cs typeface="Comic Sans MS" charset="0"/>
              </a:rPr>
              <a:t>By burning fossil fuels, humans are increasing the amount of </a:t>
            </a:r>
            <a:r>
              <a:rPr lang="en-GB" sz="3100" dirty="0">
                <a:latin typeface="Comic Sans MS" charset="0"/>
                <a:ea typeface="Comic Sans MS" charset="0"/>
                <a:cs typeface="Comic Sans MS" charset="0"/>
              </a:rPr>
              <a:t>c</a:t>
            </a:r>
            <a:r>
              <a:rPr lang="en-GB" sz="3100" dirty="0" smtClean="0">
                <a:latin typeface="Comic Sans MS" charset="0"/>
                <a:ea typeface="Comic Sans MS" charset="0"/>
                <a:cs typeface="Comic Sans MS" charset="0"/>
              </a:rPr>
              <a:t>arbon dioxide in the atmosphere and increasing the speed of climate change  </a:t>
            </a:r>
            <a:endParaRPr lang="en-GB" sz="3100" dirty="0">
              <a:latin typeface="Comic Sans MS" charset="0"/>
              <a:ea typeface="Comic Sans MS" charset="0"/>
              <a:cs typeface="Comic Sans MS" charset="0"/>
            </a:endParaRPr>
          </a:p>
        </p:txBody>
      </p:sp>
    </p:spTree>
    <p:extLst>
      <p:ext uri="{BB962C8B-B14F-4D97-AF65-F5344CB8AC3E}">
        <p14:creationId xmlns:p14="http://schemas.microsoft.com/office/powerpoint/2010/main" val="3762314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968" y="250723"/>
            <a:ext cx="8583561" cy="369332"/>
          </a:xfrm>
          <a:prstGeom prst="rect">
            <a:avLst/>
          </a:prstGeom>
          <a:noFill/>
        </p:spPr>
        <p:txBody>
          <a:bodyPr wrap="square" rtlCol="0">
            <a:spAutoFit/>
          </a:bodyPr>
          <a:lstStyle/>
          <a:p>
            <a:endParaRPr lang="en-GB" dirty="0">
              <a:latin typeface="Comic Sans MS" charset="0"/>
              <a:ea typeface="Comic Sans MS" charset="0"/>
              <a:cs typeface="Comic Sans MS"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5566"/>
          <a:stretch/>
        </p:blipFill>
        <p:spPr>
          <a:xfrm>
            <a:off x="0" y="1102701"/>
            <a:ext cx="9144000" cy="5755299"/>
          </a:xfrm>
          <a:prstGeom prst="rect">
            <a:avLst/>
          </a:prstGeom>
        </p:spPr>
      </p:pic>
      <p:sp>
        <p:nvSpPr>
          <p:cNvPr id="3" name="TextBox 2"/>
          <p:cNvSpPr txBox="1"/>
          <p:nvPr/>
        </p:nvSpPr>
        <p:spPr>
          <a:xfrm>
            <a:off x="7403690" y="6341806"/>
            <a:ext cx="1179871" cy="230832"/>
          </a:xfrm>
          <a:prstGeom prst="rect">
            <a:avLst/>
          </a:prstGeom>
          <a:noFill/>
        </p:spPr>
        <p:txBody>
          <a:bodyPr wrap="square" rtlCol="0">
            <a:spAutoFit/>
          </a:bodyPr>
          <a:lstStyle/>
          <a:p>
            <a:r>
              <a:rPr lang="en-GB" sz="900" dirty="0" smtClean="0">
                <a:solidFill>
                  <a:schemeClr val="bg1"/>
                </a:solidFill>
              </a:rPr>
              <a:t>Photo: jomilo75</a:t>
            </a:r>
            <a:endParaRPr lang="en-GB" sz="900" dirty="0">
              <a:solidFill>
                <a:schemeClr val="bg1"/>
              </a:solidFill>
            </a:endParaRPr>
          </a:p>
        </p:txBody>
      </p:sp>
      <p:sp>
        <p:nvSpPr>
          <p:cNvPr id="5" name="TextBox 4"/>
          <p:cNvSpPr txBox="1"/>
          <p:nvPr/>
        </p:nvSpPr>
        <p:spPr>
          <a:xfrm>
            <a:off x="117987" y="25483"/>
            <a:ext cx="8760542" cy="1077218"/>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As climate change has warmed the Earth, global sea temperatures have risen </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3195742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8593"/>
          <a:stretch/>
        </p:blipFill>
        <p:spPr>
          <a:xfrm>
            <a:off x="0" y="1283110"/>
            <a:ext cx="9144000" cy="5574890"/>
          </a:xfrm>
        </p:spPr>
      </p:pic>
      <p:sp>
        <p:nvSpPr>
          <p:cNvPr id="5" name="TextBox 4"/>
          <p:cNvSpPr txBox="1"/>
          <p:nvPr/>
        </p:nvSpPr>
        <p:spPr>
          <a:xfrm>
            <a:off x="7787148" y="6386052"/>
            <a:ext cx="1194620" cy="507831"/>
          </a:xfrm>
          <a:prstGeom prst="rect">
            <a:avLst/>
          </a:prstGeom>
          <a:noFill/>
        </p:spPr>
        <p:txBody>
          <a:bodyPr wrap="square" rtlCol="0">
            <a:spAutoFit/>
          </a:bodyPr>
          <a:lstStyle/>
          <a:p>
            <a:r>
              <a:rPr lang="en-GB" sz="900" dirty="0" smtClean="0">
                <a:solidFill>
                  <a:schemeClr val="bg1"/>
                </a:solidFill>
              </a:rPr>
              <a:t>Photo: NASA Goddard Space Flight Centre</a:t>
            </a:r>
            <a:endParaRPr lang="en-GB" sz="900" dirty="0">
              <a:solidFill>
                <a:schemeClr val="bg1"/>
              </a:solidFill>
            </a:endParaRPr>
          </a:p>
        </p:txBody>
      </p:sp>
      <p:sp>
        <p:nvSpPr>
          <p:cNvPr id="3" name="TextBox 2"/>
          <p:cNvSpPr txBox="1"/>
          <p:nvPr/>
        </p:nvSpPr>
        <p:spPr>
          <a:xfrm>
            <a:off x="0" y="44244"/>
            <a:ext cx="9144000" cy="1200329"/>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Rising sea temperatures means summer sea ice is disappearing in the Arctic</a:t>
            </a:r>
            <a:endParaRPr lang="en-GB" sz="3600" dirty="0">
              <a:latin typeface="Comic Sans MS" charset="0"/>
              <a:ea typeface="Comic Sans MS" charset="0"/>
              <a:cs typeface="Comic Sans MS" charset="0"/>
            </a:endParaRPr>
          </a:p>
        </p:txBody>
      </p:sp>
    </p:spTree>
    <p:extLst>
      <p:ext uri="{BB962C8B-B14F-4D97-AF65-F5344CB8AC3E}">
        <p14:creationId xmlns:p14="http://schemas.microsoft.com/office/powerpoint/2010/main" val="17304269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735" y="181519"/>
            <a:ext cx="8893279" cy="1015663"/>
          </a:xfrm>
          <a:prstGeom prst="rect">
            <a:avLst/>
          </a:prstGeom>
          <a:noFill/>
        </p:spPr>
        <p:txBody>
          <a:bodyPr wrap="square" rtlCol="0">
            <a:spAutoFit/>
          </a:bodyPr>
          <a:lstStyle/>
          <a:p>
            <a:pPr algn="ctr"/>
            <a:r>
              <a:rPr lang="en-GB" sz="3000" dirty="0">
                <a:latin typeface="Comic Sans MS" charset="0"/>
                <a:ea typeface="Comic Sans MS" charset="0"/>
                <a:cs typeface="Comic Sans MS" charset="0"/>
              </a:rPr>
              <a:t>The Arctic is warming at a rate of almost twice the global </a:t>
            </a:r>
            <a:r>
              <a:rPr lang="en-GB" sz="3000" dirty="0" smtClean="0">
                <a:latin typeface="Comic Sans MS" charset="0"/>
                <a:ea typeface="Comic Sans MS" charset="0"/>
                <a:cs typeface="Comic Sans MS" charset="0"/>
              </a:rPr>
              <a:t>average because of the </a:t>
            </a:r>
            <a:r>
              <a:rPr lang="en-GB" sz="3000" b="1" dirty="0" smtClean="0">
                <a:solidFill>
                  <a:srgbClr val="FFC000"/>
                </a:solidFill>
                <a:latin typeface="Comic Sans MS" charset="0"/>
                <a:ea typeface="Comic Sans MS" charset="0"/>
                <a:cs typeface="Comic Sans MS" charset="0"/>
              </a:rPr>
              <a:t>albedo effect</a:t>
            </a:r>
            <a:endParaRPr lang="en-GB" sz="3000" b="1" dirty="0">
              <a:solidFill>
                <a:srgbClr val="FFC000"/>
              </a:solidFill>
            </a:endParaRPr>
          </a:p>
        </p:txBody>
      </p:sp>
      <p:graphicFrame>
        <p:nvGraphicFramePr>
          <p:cNvPr id="3" name="Diagram 2"/>
          <p:cNvGraphicFramePr/>
          <p:nvPr>
            <p:extLst>
              <p:ext uri="{D42A27DB-BD31-4B8C-83A1-F6EECF244321}">
                <p14:modId xmlns:p14="http://schemas.microsoft.com/office/powerpoint/2010/main" val="6562655"/>
              </p:ext>
            </p:extLst>
          </p:nvPr>
        </p:nvGraphicFramePr>
        <p:xfrm>
          <a:off x="781665" y="1396999"/>
          <a:ext cx="7565921" cy="5180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1683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4865"/>
          <a:stretch/>
        </p:blipFill>
        <p:spPr>
          <a:xfrm>
            <a:off x="-1" y="1089710"/>
            <a:ext cx="9144001" cy="5768290"/>
          </a:xfrm>
        </p:spPr>
      </p:pic>
      <p:sp>
        <p:nvSpPr>
          <p:cNvPr id="5" name="TextBox 4"/>
          <p:cNvSpPr txBox="1"/>
          <p:nvPr/>
        </p:nvSpPr>
        <p:spPr>
          <a:xfrm>
            <a:off x="6533536" y="6371303"/>
            <a:ext cx="3554361" cy="230832"/>
          </a:xfrm>
          <a:prstGeom prst="rect">
            <a:avLst/>
          </a:prstGeom>
          <a:noFill/>
        </p:spPr>
        <p:txBody>
          <a:bodyPr wrap="square" rtlCol="0">
            <a:spAutoFit/>
          </a:bodyPr>
          <a:lstStyle/>
          <a:p>
            <a:r>
              <a:rPr lang="en-GB" sz="900" dirty="0" smtClean="0"/>
              <a:t>Photo: Alaska Region U.S. Fish &amp; Wildlife Service</a:t>
            </a:r>
            <a:endParaRPr lang="en-GB" sz="900" dirty="0"/>
          </a:p>
        </p:txBody>
      </p:sp>
      <p:sp>
        <p:nvSpPr>
          <p:cNvPr id="6" name="TextBox 5"/>
          <p:cNvSpPr txBox="1"/>
          <p:nvPr/>
        </p:nvSpPr>
        <p:spPr>
          <a:xfrm>
            <a:off x="191729" y="103239"/>
            <a:ext cx="8716297" cy="954107"/>
          </a:xfrm>
          <a:prstGeom prst="rect">
            <a:avLst/>
          </a:prstGeom>
          <a:noFill/>
        </p:spPr>
        <p:txBody>
          <a:bodyPr wrap="square" rtlCol="0">
            <a:spAutoFit/>
          </a:bodyPr>
          <a:lstStyle/>
          <a:p>
            <a:pPr algn="ctr"/>
            <a:r>
              <a:rPr lang="en-US" sz="2800" dirty="0">
                <a:latin typeface="Comic Sans MS" charset="0"/>
                <a:ea typeface="Comic Sans MS" charset="0"/>
                <a:cs typeface="Comic Sans MS" charset="0"/>
              </a:rPr>
              <a:t>P</a:t>
            </a:r>
            <a:r>
              <a:rPr lang="en-US" sz="2800" dirty="0" smtClean="0">
                <a:latin typeface="Comic Sans MS" charset="0"/>
                <a:ea typeface="Comic Sans MS" charset="0"/>
                <a:cs typeface="Comic Sans MS" charset="0"/>
              </a:rPr>
              <a:t>olar </a:t>
            </a:r>
            <a:r>
              <a:rPr lang="en-US" sz="2800" dirty="0">
                <a:latin typeface="Comic Sans MS" charset="0"/>
                <a:ea typeface="Comic Sans MS" charset="0"/>
                <a:cs typeface="Comic Sans MS" charset="0"/>
              </a:rPr>
              <a:t>bears are directly affected by climate change and predicted to decline 30% by 2050</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20710045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823" b="4056"/>
          <a:stretch/>
        </p:blipFill>
        <p:spPr>
          <a:xfrm>
            <a:off x="0" y="1297858"/>
            <a:ext cx="9144000" cy="5560142"/>
          </a:xfrm>
          <a:prstGeom prst="rect">
            <a:avLst/>
          </a:prstGeom>
        </p:spPr>
      </p:pic>
      <p:sp>
        <p:nvSpPr>
          <p:cNvPr id="5" name="TextBox 4"/>
          <p:cNvSpPr txBox="1"/>
          <p:nvPr/>
        </p:nvSpPr>
        <p:spPr>
          <a:xfrm>
            <a:off x="7064477" y="6312310"/>
            <a:ext cx="1135626" cy="230832"/>
          </a:xfrm>
          <a:prstGeom prst="rect">
            <a:avLst/>
          </a:prstGeom>
          <a:noFill/>
        </p:spPr>
        <p:txBody>
          <a:bodyPr wrap="square" rtlCol="0">
            <a:spAutoFit/>
          </a:bodyPr>
          <a:lstStyle/>
          <a:p>
            <a:r>
              <a:rPr lang="en-GB" sz="900" dirty="0" smtClean="0">
                <a:solidFill>
                  <a:schemeClr val="bg1"/>
                </a:solidFill>
              </a:rPr>
              <a:t>Photo: nutmeg66</a:t>
            </a:r>
            <a:endParaRPr lang="en-GB" sz="900" dirty="0">
              <a:solidFill>
                <a:schemeClr val="bg1"/>
              </a:solidFill>
            </a:endParaRPr>
          </a:p>
        </p:txBody>
      </p:sp>
      <p:sp>
        <p:nvSpPr>
          <p:cNvPr id="6" name="TextBox 5"/>
          <p:cNvSpPr txBox="1"/>
          <p:nvPr/>
        </p:nvSpPr>
        <p:spPr>
          <a:xfrm>
            <a:off x="191729" y="117987"/>
            <a:ext cx="8657303"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Rapid sea ice loss causes seal pups to be separated from their mothers during the milking period</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9524006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4693"/>
          <a:stretch/>
        </p:blipFill>
        <p:spPr>
          <a:xfrm>
            <a:off x="0" y="1047134"/>
            <a:ext cx="9154505" cy="5810865"/>
          </a:xfrm>
        </p:spPr>
      </p:pic>
      <p:sp>
        <p:nvSpPr>
          <p:cNvPr id="7" name="TextBox 6"/>
          <p:cNvSpPr txBox="1"/>
          <p:nvPr/>
        </p:nvSpPr>
        <p:spPr>
          <a:xfrm>
            <a:off x="7374194" y="6504039"/>
            <a:ext cx="1312606" cy="230832"/>
          </a:xfrm>
          <a:prstGeom prst="rect">
            <a:avLst/>
          </a:prstGeom>
          <a:noFill/>
        </p:spPr>
        <p:txBody>
          <a:bodyPr wrap="square" rtlCol="0">
            <a:spAutoFit/>
          </a:bodyPr>
          <a:lstStyle/>
          <a:p>
            <a:r>
              <a:rPr lang="en-GB" sz="900" dirty="0" smtClean="0">
                <a:solidFill>
                  <a:schemeClr val="bg1"/>
                </a:solidFill>
              </a:rPr>
              <a:t>Photo: Amanda Graham</a:t>
            </a:r>
            <a:endParaRPr lang="en-GB" sz="900" dirty="0">
              <a:solidFill>
                <a:schemeClr val="bg1"/>
              </a:solidFill>
            </a:endParaRPr>
          </a:p>
        </p:txBody>
      </p:sp>
      <p:sp>
        <p:nvSpPr>
          <p:cNvPr id="8" name="TextBox 7"/>
          <p:cNvSpPr txBox="1"/>
          <p:nvPr/>
        </p:nvSpPr>
        <p:spPr>
          <a:xfrm>
            <a:off x="56871" y="250723"/>
            <a:ext cx="9040761" cy="492443"/>
          </a:xfrm>
          <a:prstGeom prst="rect">
            <a:avLst/>
          </a:prstGeom>
          <a:noFill/>
        </p:spPr>
        <p:txBody>
          <a:bodyPr wrap="square" rtlCol="0">
            <a:spAutoFit/>
          </a:bodyPr>
          <a:lstStyle/>
          <a:p>
            <a:pPr algn="ctr"/>
            <a:r>
              <a:rPr lang="en-GB" sz="2600" dirty="0" smtClean="0">
                <a:latin typeface="Comic Sans MS" charset="0"/>
                <a:ea typeface="Comic Sans MS" charset="0"/>
                <a:cs typeface="Comic Sans MS" charset="0"/>
              </a:rPr>
              <a:t>Melting glaciers are contributing to global sea level rises</a:t>
            </a:r>
            <a:endParaRPr lang="en-GB" sz="2600" dirty="0">
              <a:latin typeface="Comic Sans MS" charset="0"/>
              <a:ea typeface="Comic Sans MS" charset="0"/>
              <a:cs typeface="Comic Sans MS" charset="0"/>
            </a:endParaRPr>
          </a:p>
        </p:txBody>
      </p:sp>
    </p:spTree>
    <p:extLst>
      <p:ext uri="{BB962C8B-B14F-4D97-AF65-F5344CB8AC3E}">
        <p14:creationId xmlns:p14="http://schemas.microsoft.com/office/powerpoint/2010/main" val="4118806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PTE-logo-type-cmyk.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647" y="628157"/>
            <a:ext cx="5486400" cy="3276600"/>
          </a:xfrm>
          <a:prstGeom prst="rect">
            <a:avLst/>
          </a:prstGeom>
        </p:spPr>
      </p:pic>
      <p:sp>
        <p:nvSpPr>
          <p:cNvPr id="5" name="TextBox 4"/>
          <p:cNvSpPr txBox="1"/>
          <p:nvPr/>
        </p:nvSpPr>
        <p:spPr>
          <a:xfrm>
            <a:off x="840154" y="4425462"/>
            <a:ext cx="7453923" cy="2308324"/>
          </a:xfrm>
          <a:prstGeom prst="rect">
            <a:avLst/>
          </a:prstGeom>
          <a:noFill/>
        </p:spPr>
        <p:txBody>
          <a:bodyPr wrap="square" rtlCol="0">
            <a:spAutoFit/>
          </a:bodyPr>
          <a:lstStyle/>
          <a:p>
            <a:pPr algn="ctr"/>
            <a:r>
              <a:rPr lang="en-US" sz="3200" b="1" dirty="0" smtClean="0"/>
              <a:t>To find out more, please visit</a:t>
            </a:r>
            <a:endParaRPr lang="en-US" sz="3200" b="1" dirty="0"/>
          </a:p>
          <a:p>
            <a:pPr algn="ctr"/>
            <a:r>
              <a:rPr lang="en-US" sz="4800" b="1" dirty="0" smtClean="0"/>
              <a:t>ypte.org.uk</a:t>
            </a:r>
          </a:p>
          <a:p>
            <a:pPr algn="ctr"/>
            <a:endParaRPr lang="en-US" sz="1600" b="1" dirty="0"/>
          </a:p>
          <a:p>
            <a:pPr algn="ctr"/>
            <a:endParaRPr lang="en-US" sz="1600" b="1" dirty="0" smtClean="0"/>
          </a:p>
          <a:p>
            <a:pPr algn="ctr"/>
            <a:r>
              <a:rPr lang="en-US" sz="1600" b="1" dirty="0" smtClean="0"/>
              <a:t>Registered charity number 1153740</a:t>
            </a:r>
          </a:p>
          <a:p>
            <a:pPr algn="ctr"/>
            <a:r>
              <a:rPr lang="en-US" sz="1600" b="1" dirty="0" smtClean="0">
                <a:solidFill>
                  <a:schemeClr val="accent3">
                    <a:lumMod val="50000"/>
                  </a:schemeClr>
                </a:solidFill>
              </a:rPr>
              <a:t>Creating a better future by inspiring young people to look after our world</a:t>
            </a:r>
            <a:endParaRPr lang="en-US" sz="1600" b="1" dirty="0">
              <a:solidFill>
                <a:schemeClr val="accent3">
                  <a:lumMod val="50000"/>
                </a:schemeClr>
              </a:solidFill>
            </a:endParaRPr>
          </a:p>
        </p:txBody>
      </p:sp>
    </p:spTree>
    <p:extLst>
      <p:ext uri="{BB962C8B-B14F-4D97-AF65-F5344CB8AC3E}">
        <p14:creationId xmlns:p14="http://schemas.microsoft.com/office/powerpoint/2010/main" val="5266092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Credits</a:t>
            </a:r>
            <a:endParaRPr lang="en-US" dirty="0"/>
          </a:p>
        </p:txBody>
      </p:sp>
      <p:sp>
        <p:nvSpPr>
          <p:cNvPr id="3" name="Content Placeholder 2"/>
          <p:cNvSpPr>
            <a:spLocks noGrp="1"/>
          </p:cNvSpPr>
          <p:nvPr>
            <p:ph idx="1"/>
          </p:nvPr>
        </p:nvSpPr>
        <p:spPr/>
        <p:txBody>
          <a:bodyPr/>
          <a:lstStyle/>
          <a:p>
            <a:pPr marL="0" indent="0" algn="ctr">
              <a:buNone/>
            </a:pPr>
            <a:r>
              <a:rPr lang="en-US" dirty="0" smtClean="0"/>
              <a:t>YPTE would like to thank all the amazing photographers on Flickr who allow the use of their photos for non-commercial purposes.</a:t>
            </a:r>
          </a:p>
          <a:p>
            <a:pPr marL="0" indent="0">
              <a:buNone/>
            </a:pPr>
            <a:endParaRPr lang="en-US" dirty="0"/>
          </a:p>
          <a:p>
            <a:pPr marL="0" indent="0" algn="ctr">
              <a:buNone/>
            </a:pPr>
            <a:r>
              <a:rPr lang="en-US" dirty="0" smtClean="0"/>
              <a:t>Your photos are helping young people to learn more about environmental issues.  We couldn’t have created this presentation without you!</a:t>
            </a:r>
            <a:endParaRPr lang="en-US" dirty="0"/>
          </a:p>
        </p:txBody>
      </p:sp>
      <p:pic>
        <p:nvPicPr>
          <p:cNvPr id="4" name="Picture 3" descr="YPTE-logo-type-cmyk.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3435" y="5314462"/>
            <a:ext cx="2214841" cy="1322752"/>
          </a:xfrm>
          <a:prstGeom prst="rect">
            <a:avLst/>
          </a:prstGeom>
        </p:spPr>
      </p:pic>
    </p:spTree>
    <p:extLst>
      <p:ext uri="{BB962C8B-B14F-4D97-AF65-F5344CB8AC3E}">
        <p14:creationId xmlns:p14="http://schemas.microsoft.com/office/powerpoint/2010/main" val="281928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76" t="5116"/>
          <a:stretch/>
        </p:blipFill>
        <p:spPr>
          <a:xfrm>
            <a:off x="1" y="9180"/>
            <a:ext cx="9143999" cy="6848820"/>
          </a:xfrm>
        </p:spPr>
      </p:pic>
      <p:sp>
        <p:nvSpPr>
          <p:cNvPr id="5" name="TextBox 4"/>
          <p:cNvSpPr txBox="1"/>
          <p:nvPr/>
        </p:nvSpPr>
        <p:spPr>
          <a:xfrm>
            <a:off x="265470" y="6603239"/>
            <a:ext cx="1209368" cy="230832"/>
          </a:xfrm>
          <a:prstGeom prst="rect">
            <a:avLst/>
          </a:prstGeom>
          <a:noFill/>
        </p:spPr>
        <p:txBody>
          <a:bodyPr wrap="square" rtlCol="0">
            <a:spAutoFit/>
          </a:bodyPr>
          <a:lstStyle/>
          <a:p>
            <a:r>
              <a:rPr lang="en-GB" sz="900" dirty="0" smtClean="0">
                <a:solidFill>
                  <a:schemeClr val="bg1"/>
                </a:solidFill>
              </a:rPr>
              <a:t>Photo: Henri Bergius</a:t>
            </a:r>
            <a:endParaRPr lang="en-GB" sz="900" dirty="0">
              <a:solidFill>
                <a:schemeClr val="bg1"/>
              </a:solidFill>
            </a:endParaRPr>
          </a:p>
        </p:txBody>
      </p:sp>
      <p:sp>
        <p:nvSpPr>
          <p:cNvPr id="6" name="TextBox 5"/>
          <p:cNvSpPr txBox="1"/>
          <p:nvPr/>
        </p:nvSpPr>
        <p:spPr>
          <a:xfrm>
            <a:off x="265469" y="274638"/>
            <a:ext cx="8672053" cy="707886"/>
          </a:xfrm>
          <a:prstGeom prst="rect">
            <a:avLst/>
          </a:prstGeom>
          <a:noFill/>
        </p:spPr>
        <p:txBody>
          <a:bodyPr wrap="square" rtlCol="0">
            <a:spAutoFit/>
          </a:bodyPr>
          <a:lstStyle/>
          <a:p>
            <a:pPr algn="ctr"/>
            <a:r>
              <a:rPr lang="en-GB" sz="2000" dirty="0" smtClean="0">
                <a:solidFill>
                  <a:schemeClr val="bg1"/>
                </a:solidFill>
                <a:latin typeface="Comic Sans MS" charset="0"/>
                <a:ea typeface="Comic Sans MS" charset="0"/>
                <a:cs typeface="Comic Sans MS" charset="0"/>
              </a:rPr>
              <a:t>The Equator is an imaginary line around the Earth.  Everywhere on the Equator is equally distant from the North Pole and the South Pole</a:t>
            </a:r>
            <a:endParaRPr lang="en-GB" sz="20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281061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2026" y="206477"/>
            <a:ext cx="2344993" cy="5016758"/>
          </a:xfrm>
          <a:prstGeom prst="rect">
            <a:avLst/>
          </a:prstGeom>
          <a:noFill/>
        </p:spPr>
        <p:txBody>
          <a:bodyPr wrap="square" rtlCol="0">
            <a:spAutoFit/>
          </a:bodyPr>
          <a:lstStyle/>
          <a:p>
            <a:r>
              <a:rPr lang="en-GB" sz="3200" dirty="0" smtClean="0">
                <a:latin typeface="Comic Sans MS" charset="0"/>
                <a:ea typeface="Comic Sans MS" charset="0"/>
                <a:cs typeface="Comic Sans MS" charset="0"/>
              </a:rPr>
              <a:t>Both Poles are very cold </a:t>
            </a:r>
          </a:p>
          <a:p>
            <a:endParaRPr lang="en-GB" sz="3200" dirty="0">
              <a:latin typeface="Comic Sans MS" charset="0"/>
              <a:ea typeface="Comic Sans MS" charset="0"/>
              <a:cs typeface="Comic Sans MS" charset="0"/>
            </a:endParaRPr>
          </a:p>
          <a:p>
            <a:r>
              <a:rPr lang="en-GB" sz="3200" dirty="0">
                <a:latin typeface="Comic Sans MS" charset="0"/>
                <a:ea typeface="Comic Sans MS" charset="0"/>
                <a:cs typeface="Comic Sans MS" charset="0"/>
              </a:rPr>
              <a:t>B</a:t>
            </a:r>
            <a:r>
              <a:rPr lang="en-GB" sz="3200" dirty="0" smtClean="0">
                <a:latin typeface="Comic Sans MS" charset="0"/>
                <a:ea typeface="Comic Sans MS" charset="0"/>
                <a:cs typeface="Comic Sans MS" charset="0"/>
              </a:rPr>
              <a:t>ut the South Pole is a lot colder than the North Pole</a:t>
            </a:r>
            <a:endParaRPr lang="en-GB" sz="3200" dirty="0">
              <a:latin typeface="Comic Sans MS" charset="0"/>
              <a:ea typeface="Comic Sans MS" charset="0"/>
              <a:cs typeface="Comic Sans M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74" y="0"/>
            <a:ext cx="6858000" cy="6858000"/>
          </a:xfrm>
          <a:prstGeom prst="rect">
            <a:avLst/>
          </a:prstGeom>
        </p:spPr>
      </p:pic>
      <p:sp>
        <p:nvSpPr>
          <p:cNvPr id="6" name="TextBox 5"/>
          <p:cNvSpPr txBox="1"/>
          <p:nvPr/>
        </p:nvSpPr>
        <p:spPr>
          <a:xfrm>
            <a:off x="4468761" y="6592529"/>
            <a:ext cx="1769807" cy="230832"/>
          </a:xfrm>
          <a:prstGeom prst="rect">
            <a:avLst/>
          </a:prstGeom>
          <a:noFill/>
        </p:spPr>
        <p:txBody>
          <a:bodyPr wrap="square" rtlCol="0">
            <a:spAutoFit/>
          </a:bodyPr>
          <a:lstStyle/>
          <a:p>
            <a:r>
              <a:rPr lang="en-GB" sz="900" dirty="0" smtClean="0"/>
              <a:t>Photo: Christopher Michel</a:t>
            </a:r>
            <a:endParaRPr lang="en-GB" sz="900" dirty="0"/>
          </a:p>
        </p:txBody>
      </p:sp>
      <p:sp>
        <p:nvSpPr>
          <p:cNvPr id="10" name="Left Arrow 9"/>
          <p:cNvSpPr/>
          <p:nvPr/>
        </p:nvSpPr>
        <p:spPr>
          <a:xfrm>
            <a:off x="5766619" y="3008671"/>
            <a:ext cx="855407" cy="501445"/>
          </a:xfrm>
          <a:prstGeom prst="left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9404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29" y="274638"/>
            <a:ext cx="8716297" cy="1406678"/>
          </a:xfrm>
        </p:spPr>
        <p:txBody>
          <a:bodyPr>
            <a:noAutofit/>
          </a:bodyPr>
          <a:lstStyle/>
          <a:p>
            <a:r>
              <a:rPr lang="en-US" sz="3000" dirty="0">
                <a:latin typeface="Comic Sans MS" charset="0"/>
                <a:ea typeface="Comic Sans MS" charset="0"/>
                <a:cs typeface="Comic Sans MS" charset="0"/>
              </a:rPr>
              <a:t>At the </a:t>
            </a:r>
            <a:r>
              <a:rPr lang="en-US" sz="3000" dirty="0" smtClean="0">
                <a:latin typeface="Comic Sans MS" charset="0"/>
                <a:ea typeface="Comic Sans MS" charset="0"/>
                <a:cs typeface="Comic Sans MS" charset="0"/>
              </a:rPr>
              <a:t>Poles, </a:t>
            </a:r>
            <a:r>
              <a:rPr lang="en-US" sz="3000" dirty="0">
                <a:latin typeface="Comic Sans MS" charset="0"/>
                <a:ea typeface="Comic Sans MS" charset="0"/>
                <a:cs typeface="Comic Sans MS" charset="0"/>
              </a:rPr>
              <a:t>the sun’s rays strike the Earth at a very low </a:t>
            </a:r>
            <a:r>
              <a:rPr lang="en-US" sz="3000" dirty="0" smtClean="0">
                <a:latin typeface="Comic Sans MS" charset="0"/>
                <a:ea typeface="Comic Sans MS" charset="0"/>
                <a:cs typeface="Comic Sans MS" charset="0"/>
              </a:rPr>
              <a:t>angle </a:t>
            </a:r>
            <a:r>
              <a:rPr lang="en-US" sz="3000" dirty="0">
                <a:latin typeface="Comic Sans MS" charset="0"/>
                <a:ea typeface="Comic Sans MS" charset="0"/>
                <a:cs typeface="Comic Sans MS" charset="0"/>
              </a:rPr>
              <a:t>so they are spread out over a greater </a:t>
            </a:r>
            <a:r>
              <a:rPr lang="en-US" sz="3000" dirty="0" smtClean="0">
                <a:latin typeface="Comic Sans MS" charset="0"/>
                <a:ea typeface="Comic Sans MS" charset="0"/>
                <a:cs typeface="Comic Sans MS" charset="0"/>
              </a:rPr>
              <a:t>area and temperatures are very low </a:t>
            </a:r>
            <a:endParaRPr lang="en-GB" sz="3000" dirty="0">
              <a:latin typeface="Comic Sans MS" charset="0"/>
              <a:ea typeface="Comic Sans MS" charset="0"/>
              <a:cs typeface="Comic Sans MS"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713" b="25807"/>
          <a:stretch/>
        </p:blipFill>
        <p:spPr>
          <a:xfrm>
            <a:off x="59422" y="1902542"/>
            <a:ext cx="9084578" cy="4955458"/>
          </a:xfrm>
          <a:prstGeom prst="rect">
            <a:avLst/>
          </a:prstGeom>
        </p:spPr>
      </p:pic>
    </p:spTree>
    <p:extLst>
      <p:ext uri="{BB962C8B-B14F-4D97-AF65-F5344CB8AC3E}">
        <p14:creationId xmlns:p14="http://schemas.microsoft.com/office/powerpoint/2010/main" val="1103601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4970" r="15370"/>
          <a:stretch/>
        </p:blipFill>
        <p:spPr>
          <a:xfrm>
            <a:off x="-19405" y="0"/>
            <a:ext cx="9163405" cy="6858000"/>
          </a:xfrm>
        </p:spPr>
      </p:pic>
      <p:sp>
        <p:nvSpPr>
          <p:cNvPr id="2" name="Title 1"/>
          <p:cNvSpPr>
            <a:spLocks noGrp="1"/>
          </p:cNvSpPr>
          <p:nvPr>
            <p:ph type="title"/>
          </p:nvPr>
        </p:nvSpPr>
        <p:spPr>
          <a:xfrm>
            <a:off x="447497" y="530943"/>
            <a:ext cx="8229600" cy="1143000"/>
          </a:xfrm>
        </p:spPr>
        <p:txBody>
          <a:bodyPr>
            <a:normAutofit fontScale="90000"/>
          </a:bodyPr>
          <a:lstStyle/>
          <a:p>
            <a:r>
              <a:rPr lang="en-GB" sz="6000" dirty="0" smtClean="0">
                <a:solidFill>
                  <a:schemeClr val="bg1"/>
                </a:solidFill>
                <a:latin typeface="Comic Sans MS" charset="0"/>
                <a:ea typeface="Comic Sans MS" charset="0"/>
                <a:cs typeface="Comic Sans MS" charset="0"/>
              </a:rPr>
              <a:t>2. WHAT IS IT LIKE IN THE ARCTIC?</a:t>
            </a:r>
            <a:endParaRPr lang="en-GB" sz="6000" dirty="0">
              <a:solidFill>
                <a:schemeClr val="bg1"/>
              </a:solidFill>
              <a:latin typeface="Comic Sans MS" charset="0"/>
              <a:ea typeface="Comic Sans MS" charset="0"/>
              <a:cs typeface="Comic Sans MS" charset="0"/>
            </a:endParaRPr>
          </a:p>
        </p:txBody>
      </p:sp>
      <p:sp>
        <p:nvSpPr>
          <p:cNvPr id="5" name="TextBox 4"/>
          <p:cNvSpPr txBox="1"/>
          <p:nvPr/>
        </p:nvSpPr>
        <p:spPr>
          <a:xfrm>
            <a:off x="7073900" y="6502400"/>
            <a:ext cx="1485900" cy="215444"/>
          </a:xfrm>
          <a:prstGeom prst="rect">
            <a:avLst/>
          </a:prstGeom>
          <a:noFill/>
        </p:spPr>
        <p:txBody>
          <a:bodyPr wrap="square" rtlCol="0">
            <a:spAutoFit/>
          </a:bodyPr>
          <a:lstStyle/>
          <a:p>
            <a:r>
              <a:rPr lang="en-GB" sz="800" dirty="0" smtClean="0"/>
              <a:t>Photo: Lwp Kommunikacio</a:t>
            </a:r>
            <a:endParaRPr lang="en-GB" sz="800" dirty="0"/>
          </a:p>
        </p:txBody>
      </p:sp>
    </p:spTree>
    <p:extLst>
      <p:ext uri="{BB962C8B-B14F-4D97-AF65-F5344CB8AC3E}">
        <p14:creationId xmlns:p14="http://schemas.microsoft.com/office/powerpoint/2010/main" val="14855829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FBB1B4-FB3C-46FF-933F-F7FC4A91FB09}"/>
</file>

<file path=customXml/itemProps2.xml><?xml version="1.0" encoding="utf-8"?>
<ds:datastoreItem xmlns:ds="http://schemas.openxmlformats.org/officeDocument/2006/customXml" ds:itemID="{AACCE3B9-7BC3-4BB5-B6B9-78CDF42D6D18}"/>
</file>

<file path=docProps/app.xml><?xml version="1.0" encoding="utf-8"?>
<Properties xmlns="http://schemas.openxmlformats.org/officeDocument/2006/extended-properties" xmlns:vt="http://schemas.openxmlformats.org/officeDocument/2006/docPropsVTypes">
  <TotalTime>5546</TotalTime>
  <Words>1518</Words>
  <Application>Microsoft Macintosh PowerPoint</Application>
  <PresentationFormat>On-screen Show (4:3)</PresentationFormat>
  <Paragraphs>150</Paragraphs>
  <Slides>59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Comic Sans MS</vt:lpstr>
      <vt:lpstr>Office Theme</vt:lpstr>
      <vt:lpstr>Note to teachers</vt:lpstr>
      <vt:lpstr>PowerPoint Presentation</vt:lpstr>
      <vt:lpstr>1. WHERE ARE THE HOT AND COLD AREAS?</vt:lpstr>
      <vt:lpstr>Comparing Hot and Cold Areas</vt:lpstr>
      <vt:lpstr>PowerPoint Presentation</vt:lpstr>
      <vt:lpstr>PowerPoint Presentation</vt:lpstr>
      <vt:lpstr>PowerPoint Presentation</vt:lpstr>
      <vt:lpstr>At the Poles, the sun’s rays strike the Earth at a very low angle so they are spread out over a greater area and temperatures are very low </vt:lpstr>
      <vt:lpstr>2. WHAT IS IT LIKE IN THE ARCTIC?</vt:lpstr>
      <vt:lpstr>The Arctic consists of the Arctic Ocean and parts of Canada, Russia, the USA, Greenland, Norway, Finland, Sweden &amp; Iceland</vt:lpstr>
      <vt:lpstr>PowerPoint Presentation</vt:lpstr>
      <vt:lpstr>PowerPoint Presentation</vt:lpstr>
      <vt:lpstr>Winter temperatures can drop below −50°c over large parts of the Arctic</vt:lpstr>
      <vt:lpstr>There are many indigenous peoples living in the Arctic, including the Inuit</vt:lpstr>
      <vt:lpstr>PowerPoint Presentation</vt:lpstr>
      <vt:lpstr>PowerPoint Presentation</vt:lpstr>
      <vt:lpstr>The Arctic is home for some or all of the year  to around 450 types of fish, 280 kinds of bird and 130 different mammals</vt:lpstr>
      <vt:lpstr>3. HOW ARE ARCTIC ANIMALS ADAPTED TO THEIR ENVIRONMENT?</vt:lpstr>
      <vt:lpstr>PowerPoint Presentation</vt:lpstr>
      <vt:lpstr>A polar bear’s home is called a den and is where the mother has her babies </vt:lpstr>
      <vt:lpstr>PowerPoint Presentation</vt:lpstr>
      <vt:lpstr>PowerPoint Presentation</vt:lpstr>
      <vt:lpstr>Polar bears have an amazing sense of smell - they can detect a seal in water beneath a metre of compacted snow and from almost a kilometre away</vt:lpstr>
      <vt:lpstr>PowerPoint Presentation</vt:lpstr>
      <vt:lpstr>Bowhead whales have huge bow-shaped jaws which enable them to eat large quantities of prey in a single gulp </vt:lpstr>
      <vt:lpstr>PowerPoint Presentation</vt:lpstr>
      <vt:lpstr>PowerPoint Presentation</vt:lpstr>
      <vt:lpstr>The Arctic wolf has small hairs between the pads of its feet and long, thick fur to keep it warm</vt:lpstr>
      <vt:lpstr>An Arctic Fox has white fur in winter and brown in summer, so it blends into its surroundings</vt:lpstr>
      <vt:lpstr>The Arctic hare can reach speeds of up to 40 miles per hour, helping it escape from predators</vt:lpstr>
      <vt:lpstr>Reindeer can walk miles in search of food - in long lines following each other across the snow</vt:lpstr>
      <vt:lpstr>PowerPoint Presentation</vt:lpstr>
      <vt:lpstr>Bearded seals lie on the edge of the ice looking downward into the water, so they can get away if a predator approaches!</vt:lpstr>
      <vt:lpstr>As well as having blubber to keep them warm, walruses can slow their heartbeats to withstand the freezing temperatures</vt:lpstr>
      <vt:lpstr>Lemmings stock up on grasses before winter and burrow under the snow to find food</vt:lpstr>
      <vt:lpstr>The Rock Ptarmigan is pure white in winter and changes to greyish brown in summer to help it hide from predators </vt:lpstr>
      <vt:lpstr>PowerPoint Presentation</vt:lpstr>
      <vt:lpstr>4. HOW DO ARCTIC ANIMALS DEPEND ON EACH OTHER?</vt:lpstr>
      <vt:lpstr>Simple Arctic Food Chain</vt:lpstr>
      <vt:lpstr>PowerPoint Presentation</vt:lpstr>
      <vt:lpstr>PowerPoint Presentation</vt:lpstr>
      <vt:lpstr>PowerPoint Presentation</vt:lpstr>
      <vt:lpstr>PowerPoint Presentation</vt:lpstr>
      <vt:lpstr>PowerPoint Presentation</vt:lpstr>
      <vt:lpstr>PowerPoint Presentation</vt:lpstr>
      <vt:lpstr>Arctic willow is food for caribou and Arctic hares</vt:lpstr>
      <vt:lpstr>PowerPoint Presentation</vt:lpstr>
      <vt:lpstr>PowerPoint Presentation</vt:lpstr>
      <vt:lpstr>The whale is at the top of the Arctic’s marine based food chain</vt:lpstr>
      <vt:lpstr>5. HOW IS CLIMATE CHANGE AFFECTING THE ARCTIC?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Company>YPTE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Littlewood</dc:creator>
  <cp:lastModifiedBy>Microsoft Office User</cp:lastModifiedBy>
  <cp:revision>216</cp:revision>
  <dcterms:created xsi:type="dcterms:W3CDTF">2015-06-24T11:40:37Z</dcterms:created>
  <dcterms:modified xsi:type="dcterms:W3CDTF">2020-08-14T13:59:15Z</dcterms:modified>
</cp:coreProperties>
</file>