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9"/>
  </p:notesMasterIdLst>
  <p:sldIdLst>
    <p:sldId id="276" r:id="rId2"/>
    <p:sldId id="281" r:id="rId3"/>
    <p:sldId id="293" r:id="rId4"/>
    <p:sldId id="295" r:id="rId5"/>
    <p:sldId id="294" r:id="rId6"/>
    <p:sldId id="287" r:id="rId7"/>
    <p:sldId id="271" r:id="rId8"/>
    <p:sldId id="272" r:id="rId9"/>
    <p:sldId id="273" r:id="rId10"/>
    <p:sldId id="274" r:id="rId11"/>
    <p:sldId id="302" r:id="rId12"/>
    <p:sldId id="288" r:id="rId13"/>
    <p:sldId id="303" r:id="rId14"/>
    <p:sldId id="283" r:id="rId15"/>
    <p:sldId id="284" r:id="rId16"/>
    <p:sldId id="286" r:id="rId17"/>
    <p:sldId id="275" r:id="rId1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3DDCDD7-9D13-6DB3-652B-2BE3D921AC86}" name="Gemma Young" initials="GY" userId="652694ebf482f56f" providerId="Windows Live"/>
  <p188:author id="{EEAEF3F1-1815-FE4C-D1C2-E289F2BDB45A}" name="TS" initials="TS" userId="TS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2C83"/>
    <a:srgbClr val="002596"/>
    <a:srgbClr val="E5007E"/>
    <a:srgbClr val="E5E8EC"/>
    <a:srgbClr val="3D5D1E"/>
    <a:srgbClr val="102106"/>
    <a:srgbClr val="4472C4"/>
    <a:srgbClr val="001843"/>
    <a:srgbClr val="08519C"/>
    <a:srgbClr val="2171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030"/>
    <p:restoredTop sz="88973" autoAdjust="0"/>
  </p:normalViewPr>
  <p:slideViewPr>
    <p:cSldViewPr snapToGrid="0" snapToObjects="1">
      <p:cViewPr varScale="1">
        <p:scale>
          <a:sx n="130" d="100"/>
          <a:sy n="130" d="100"/>
        </p:scale>
        <p:origin x="6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D44B0A-6C80-427F-B721-D1434819A5BB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61C9E9-B477-44D0-9E59-FCDDE57718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3632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See them in action here: https://youtu.be/prehUoHUDHk?si=lmNDoVPrfHh6PbI1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61C9E9-B477-44D0-9E59-FCDDE57718E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9042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61C9E9-B477-44D0-9E59-FCDDE57718E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76967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Source: https://www.bbc.co.uk/news/science-environment-67845671#:~:text=The%20summer%20in%20the%20UK,temperature%20records%20in%20the%20world.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61C9E9-B477-44D0-9E59-FCDDE57718E4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25041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0E41FC-55A1-6F99-A95D-8E27C44938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17036D-2B2A-62BF-977D-0546F733F4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E7E122-7F73-DA51-432C-DDF6815056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D25FD5-9D47-7EBE-9A2D-6EE61C3E08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61C9E9-B477-44D0-9E59-FCDDE57718E4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19282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61C9E9-B477-44D0-9E59-FCDDE57718E4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56078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Students self-assess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61C9E9-B477-44D0-9E59-FCDDE57718E4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66494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61C9E9-B477-44D0-9E59-FCDDE57718E4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65843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61C9E9-B477-44D0-9E59-FCDDE57718E4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7715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1098861-ED96-8540-8B53-CDD731A4F9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0189" y="1464177"/>
            <a:ext cx="8377518" cy="2470047"/>
          </a:xfrm>
        </p:spPr>
        <p:txBody>
          <a:bodyPr anchor="ctr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946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72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21477"/>
            <a:ext cx="7886700" cy="2139553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2781271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7575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936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E3027D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E3027D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24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828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555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342901"/>
            <a:ext cx="4629150" cy="4052888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6427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14E547B-16B9-5744-A1F0-04B6844C4A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2037" r="14454"/>
          <a:stretch/>
        </p:blipFill>
        <p:spPr>
          <a:xfrm>
            <a:off x="0" y="4733926"/>
            <a:ext cx="7822346" cy="40957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4E6D20-4788-1849-AF09-167481258D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6219" t="92037" r="1093" b="1102"/>
          <a:stretch/>
        </p:blipFill>
        <p:spPr>
          <a:xfrm>
            <a:off x="7906870" y="4759859"/>
            <a:ext cx="1160290" cy="35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191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9" r:id="rId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rgbClr val="582C83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582C83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582C83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582C83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582C83"/>
        </a:buClr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582C83"/>
        </a:buClr>
        <a:buFont typeface="Arial" panose="020B0604020202020204" pitchFamily="34" charset="0"/>
        <a:buChar char="•"/>
        <a:defRPr sz="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showyourstripes.info/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f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1AFEA-CB88-978D-B02A-35E791C385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189" y="1037457"/>
            <a:ext cx="8377518" cy="2470047"/>
          </a:xfrm>
        </p:spPr>
        <p:txBody>
          <a:bodyPr>
            <a:normAutofit/>
          </a:bodyPr>
          <a:lstStyle/>
          <a:p>
            <a:pPr algn="ctr"/>
            <a:r>
              <a:rPr lang="en-GB" sz="5400" dirty="0"/>
              <a:t>Insects in decline</a:t>
            </a:r>
          </a:p>
        </p:txBody>
      </p:sp>
    </p:spTree>
    <p:extLst>
      <p:ext uri="{BB962C8B-B14F-4D97-AF65-F5344CB8AC3E}">
        <p14:creationId xmlns:p14="http://schemas.microsoft.com/office/powerpoint/2010/main" val="32604961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00758BA-531F-EB80-BCA1-C571E86BFD47}"/>
              </a:ext>
            </a:extLst>
          </p:cNvPr>
          <p:cNvSpPr txBox="1"/>
          <p:nvPr/>
        </p:nvSpPr>
        <p:spPr>
          <a:xfrm>
            <a:off x="467359" y="487680"/>
            <a:ext cx="410464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The chart shows that temperatures in the UK have increased since 1890.</a:t>
            </a:r>
          </a:p>
          <a:p>
            <a:endParaRPr lang="en-GB" sz="2800" dirty="0"/>
          </a:p>
          <a:p>
            <a:r>
              <a:rPr lang="en-GB" sz="2800" dirty="0"/>
              <a:t>2022 was the hottest summer since we started recording temperature</a:t>
            </a:r>
          </a:p>
          <a:p>
            <a:r>
              <a:rPr lang="en-GB" sz="2800" dirty="0"/>
              <a:t>2023 was second hottest.</a:t>
            </a:r>
          </a:p>
          <a:p>
            <a:endParaRPr lang="en-GB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697209-386E-20BC-F757-5EAAE97736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4837" y="254615"/>
            <a:ext cx="847843" cy="44773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74C410-D013-69C5-220B-82363C6C1D5A}"/>
              </a:ext>
            </a:extLst>
          </p:cNvPr>
          <p:cNvSpPr txBox="1"/>
          <p:nvPr/>
        </p:nvSpPr>
        <p:spPr>
          <a:xfrm>
            <a:off x="8229600" y="0"/>
            <a:ext cx="914400" cy="373380"/>
          </a:xfrm>
          <a:prstGeom prst="rect">
            <a:avLst/>
          </a:prstGeom>
          <a:solidFill>
            <a:srgbClr val="582C8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Main</a:t>
            </a:r>
          </a:p>
        </p:txBody>
      </p:sp>
      <p:pic>
        <p:nvPicPr>
          <p:cNvPr id="6" name="Picture 5" descr="A large crowd of people at a beach&#10;&#10;Description automatically generated">
            <a:extLst>
              <a:ext uri="{FF2B5EF4-FFF2-40B4-BE49-F238E27FC236}">
                <a16:creationId xmlns:a16="http://schemas.microsoft.com/office/drawing/2014/main" id="{2A05CA24-E0B5-C435-AC8A-485E0BD3BF5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365" r="16660"/>
          <a:stretch/>
        </p:blipFill>
        <p:spPr>
          <a:xfrm>
            <a:off x="5431536" y="517982"/>
            <a:ext cx="3436988" cy="3596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1680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01176C-87FE-2C4F-9743-CEFE9EC3F5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23F4AF1-1A72-0018-3FCF-4A1F0F69A7C7}"/>
              </a:ext>
            </a:extLst>
          </p:cNvPr>
          <p:cNvSpPr txBox="1"/>
          <p:nvPr/>
        </p:nvSpPr>
        <p:spPr>
          <a:xfrm>
            <a:off x="535939" y="277962"/>
            <a:ext cx="76936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As the temperature has gone up,</a:t>
            </a:r>
          </a:p>
          <a:p>
            <a:r>
              <a:rPr lang="en-GB" sz="2800" dirty="0"/>
              <a:t>the number of moth species has gone down.</a:t>
            </a:r>
          </a:p>
          <a:p>
            <a:endParaRPr lang="en-GB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9850DC-4ABD-6AA1-9FE3-73DBECA6AF7E}"/>
              </a:ext>
            </a:extLst>
          </p:cNvPr>
          <p:cNvSpPr txBox="1"/>
          <p:nvPr/>
        </p:nvSpPr>
        <p:spPr>
          <a:xfrm>
            <a:off x="8229600" y="0"/>
            <a:ext cx="914400" cy="373380"/>
          </a:xfrm>
          <a:prstGeom prst="rect">
            <a:avLst/>
          </a:prstGeom>
          <a:solidFill>
            <a:srgbClr val="582C8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Main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A755B41-061A-2BB9-4644-8300941CF9B0}"/>
              </a:ext>
            </a:extLst>
          </p:cNvPr>
          <p:cNvSpPr txBox="1"/>
          <p:nvPr/>
        </p:nvSpPr>
        <p:spPr>
          <a:xfrm>
            <a:off x="626619" y="4098813"/>
            <a:ext cx="50110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582C83"/>
                </a:solidFill>
              </a:rPr>
              <a:t>Can you think why?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DC7FFF0-FD22-97CF-90E6-0579D0E8F102}"/>
              </a:ext>
            </a:extLst>
          </p:cNvPr>
          <p:cNvGrpSpPr/>
          <p:nvPr/>
        </p:nvGrpSpPr>
        <p:grpSpPr>
          <a:xfrm>
            <a:off x="1899042" y="1440417"/>
            <a:ext cx="5984939" cy="2575323"/>
            <a:chOff x="400702" y="1649729"/>
            <a:chExt cx="7216108" cy="308263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BC00307-225A-0F5B-2EBF-8AF9616A02DA}"/>
                </a:ext>
              </a:extLst>
            </p:cNvPr>
            <p:cNvGrpSpPr/>
            <p:nvPr/>
          </p:nvGrpSpPr>
          <p:grpSpPr>
            <a:xfrm>
              <a:off x="710060" y="3023789"/>
              <a:ext cx="6906750" cy="1708571"/>
              <a:chOff x="1590594" y="3122849"/>
              <a:chExt cx="6906750" cy="1708571"/>
            </a:xfrm>
          </p:grpSpPr>
          <p:pic>
            <p:nvPicPr>
              <p:cNvPr id="2" name="Picture 1" descr="A screenshot of a screen&#10;&#10;Description automatically generated">
                <a:extLst>
                  <a:ext uri="{FF2B5EF4-FFF2-40B4-BE49-F238E27FC236}">
                    <a16:creationId xmlns:a16="http://schemas.microsoft.com/office/drawing/2014/main" id="{BA5E16CC-D8B3-A46F-EC6C-E83637C957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b="53105"/>
              <a:stretch/>
            </p:blipFill>
            <p:spPr>
              <a:xfrm>
                <a:off x="1590594" y="3122849"/>
                <a:ext cx="4942286" cy="1326614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D073427-AB3D-74A6-0A78-618A3A84ED32}"/>
                  </a:ext>
                </a:extLst>
              </p:cNvPr>
              <p:cNvSpPr txBox="1"/>
              <p:nvPr/>
            </p:nvSpPr>
            <p:spPr>
              <a:xfrm>
                <a:off x="6545321" y="3214458"/>
                <a:ext cx="1952023" cy="646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/>
                  <a:t>Number of moth species in the UK</a:t>
                </a: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4D5A9A8-B314-ADED-FC8C-D456D2A03CE8}"/>
                  </a:ext>
                </a:extLst>
              </p:cNvPr>
              <p:cNvSpPr txBox="1"/>
              <p:nvPr/>
            </p:nvSpPr>
            <p:spPr>
              <a:xfrm>
                <a:off x="6126026" y="4462088"/>
                <a:ext cx="139530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2019</a:t>
                </a:r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3F420F1-4C89-09D0-BCFE-A068EADA91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14372" b="20753"/>
            <a:stretch/>
          </p:blipFill>
          <p:spPr>
            <a:xfrm>
              <a:off x="510036" y="1649729"/>
              <a:ext cx="5142229" cy="1374575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AAC36BE-4C4C-B739-E9A4-1292BE544971}"/>
                </a:ext>
              </a:extLst>
            </p:cNvPr>
            <p:cNvSpPr/>
            <p:nvPr/>
          </p:nvSpPr>
          <p:spPr>
            <a:xfrm>
              <a:off x="710060" y="1649729"/>
              <a:ext cx="4942286" cy="270118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A00416E-8B94-DAFF-3EC2-D324F4032DF1}"/>
                </a:ext>
              </a:extLst>
            </p:cNvPr>
            <p:cNvSpPr txBox="1"/>
            <p:nvPr/>
          </p:nvSpPr>
          <p:spPr>
            <a:xfrm>
              <a:off x="400702" y="4358398"/>
              <a:ext cx="13953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1970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50AF078-F297-FAF0-A1BD-DA8615479CEE}"/>
                </a:ext>
              </a:extLst>
            </p:cNvPr>
            <p:cNvSpPr txBox="1"/>
            <p:nvPr/>
          </p:nvSpPr>
          <p:spPr>
            <a:xfrm>
              <a:off x="5664706" y="2038375"/>
              <a:ext cx="19520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Temperature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14430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00758BA-531F-EB80-BCA1-C571E86BFD47}"/>
              </a:ext>
            </a:extLst>
          </p:cNvPr>
          <p:cNvSpPr txBox="1"/>
          <p:nvPr/>
        </p:nvSpPr>
        <p:spPr>
          <a:xfrm>
            <a:off x="202270" y="241166"/>
            <a:ext cx="82634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It looks like higher temperatures have caused the decrease in moths.</a:t>
            </a:r>
          </a:p>
          <a:p>
            <a:r>
              <a:rPr lang="en-GB" sz="2800" dirty="0"/>
              <a:t>But to be sure we need to find facts that connect them.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A9CFC8-9D46-E380-28EE-7C967A715164}"/>
              </a:ext>
            </a:extLst>
          </p:cNvPr>
          <p:cNvSpPr txBox="1"/>
          <p:nvPr/>
        </p:nvSpPr>
        <p:spPr>
          <a:xfrm>
            <a:off x="8229600" y="0"/>
            <a:ext cx="914400" cy="373380"/>
          </a:xfrm>
          <a:prstGeom prst="rect">
            <a:avLst/>
          </a:prstGeom>
          <a:solidFill>
            <a:srgbClr val="582C8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Main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92EB3B-7C5D-CBFB-484B-CBF0AFC91384}"/>
              </a:ext>
            </a:extLst>
          </p:cNvPr>
          <p:cNvSpPr/>
          <p:nvPr/>
        </p:nvSpPr>
        <p:spPr>
          <a:xfrm>
            <a:off x="0" y="3133663"/>
            <a:ext cx="9144000" cy="1657350"/>
          </a:xfrm>
          <a:prstGeom prst="rect">
            <a:avLst/>
          </a:prstGeom>
          <a:solidFill>
            <a:srgbClr val="E5007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B1EF92-395E-0D5F-ED09-D22D68514F34}"/>
              </a:ext>
            </a:extLst>
          </p:cNvPr>
          <p:cNvSpPr txBox="1"/>
          <p:nvPr/>
        </p:nvSpPr>
        <p:spPr>
          <a:xfrm>
            <a:off x="423333" y="3269840"/>
            <a:ext cx="857156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Task: Look at the information on the cards.</a:t>
            </a:r>
          </a:p>
          <a:p>
            <a:r>
              <a:rPr lang="en-GB" sz="2800" b="1" dirty="0">
                <a:solidFill>
                  <a:schemeClr val="bg1"/>
                </a:solidFill>
              </a:rPr>
              <a:t>Work out what can go in the boxes to connect the two events.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1F995D-8D4A-5A42-4F09-873C51A6537F}"/>
              </a:ext>
            </a:extLst>
          </p:cNvPr>
          <p:cNvSpPr txBox="1"/>
          <p:nvPr/>
        </p:nvSpPr>
        <p:spPr>
          <a:xfrm>
            <a:off x="202270" y="2031873"/>
            <a:ext cx="215839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/>
              <a:t>Temperature rises</a:t>
            </a:r>
            <a:endParaRPr lang="en-US" sz="24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7DC718-F8BB-6A25-58C6-55D0EB016E1E}"/>
              </a:ext>
            </a:extLst>
          </p:cNvPr>
          <p:cNvSpPr txBox="1"/>
          <p:nvPr/>
        </p:nvSpPr>
        <p:spPr>
          <a:xfrm>
            <a:off x="7566660" y="2009837"/>
            <a:ext cx="14282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/>
              <a:t>Decrease in moths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423C4A5-01AD-2110-22E4-85E1A57F373D}"/>
              </a:ext>
            </a:extLst>
          </p:cNvPr>
          <p:cNvSpPr/>
          <p:nvPr/>
        </p:nvSpPr>
        <p:spPr>
          <a:xfrm>
            <a:off x="2360663" y="2070182"/>
            <a:ext cx="1188720" cy="754380"/>
          </a:xfrm>
          <a:prstGeom prst="rect">
            <a:avLst/>
          </a:prstGeom>
          <a:noFill/>
          <a:ln w="28575">
            <a:solidFill>
              <a:srgbClr val="00259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3823D68-9DA1-4B9C-4732-7D4626358A26}"/>
              </a:ext>
            </a:extLst>
          </p:cNvPr>
          <p:cNvCxnSpPr>
            <a:cxnSpLocks/>
            <a:endCxn id="4" idx="1"/>
          </p:cNvCxnSpPr>
          <p:nvPr/>
        </p:nvCxnSpPr>
        <p:spPr>
          <a:xfrm>
            <a:off x="1804403" y="2447372"/>
            <a:ext cx="556260" cy="0"/>
          </a:xfrm>
          <a:prstGeom prst="straightConnector1">
            <a:avLst/>
          </a:prstGeom>
          <a:ln w="38100">
            <a:solidFill>
              <a:srgbClr val="00259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91449623-F3B8-1ADB-82E7-D444FA469E56}"/>
              </a:ext>
            </a:extLst>
          </p:cNvPr>
          <p:cNvSpPr/>
          <p:nvPr/>
        </p:nvSpPr>
        <p:spPr>
          <a:xfrm>
            <a:off x="4116733" y="2070182"/>
            <a:ext cx="1188720" cy="754380"/>
          </a:xfrm>
          <a:prstGeom prst="rect">
            <a:avLst/>
          </a:prstGeom>
          <a:noFill/>
          <a:ln w="28575">
            <a:solidFill>
              <a:srgbClr val="00259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66C2D65-12C0-8174-ECDE-325820606E6A}"/>
              </a:ext>
            </a:extLst>
          </p:cNvPr>
          <p:cNvCxnSpPr>
            <a:cxnSpLocks/>
            <a:endCxn id="16" idx="1"/>
          </p:cNvCxnSpPr>
          <p:nvPr/>
        </p:nvCxnSpPr>
        <p:spPr>
          <a:xfrm>
            <a:off x="3560473" y="2447372"/>
            <a:ext cx="556260" cy="0"/>
          </a:xfrm>
          <a:prstGeom prst="straightConnector1">
            <a:avLst/>
          </a:prstGeom>
          <a:ln w="38100">
            <a:solidFill>
              <a:srgbClr val="00259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556D545F-FF13-CC38-D402-E5F17C133EC2}"/>
              </a:ext>
            </a:extLst>
          </p:cNvPr>
          <p:cNvSpPr/>
          <p:nvPr/>
        </p:nvSpPr>
        <p:spPr>
          <a:xfrm>
            <a:off x="5872803" y="2070182"/>
            <a:ext cx="1188720" cy="754380"/>
          </a:xfrm>
          <a:prstGeom prst="rect">
            <a:avLst/>
          </a:prstGeom>
          <a:noFill/>
          <a:ln w="28575">
            <a:solidFill>
              <a:srgbClr val="00259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A976CC8-B8C8-0591-1E32-F00E5F55A719}"/>
              </a:ext>
            </a:extLst>
          </p:cNvPr>
          <p:cNvCxnSpPr>
            <a:cxnSpLocks/>
            <a:endCxn id="18" idx="1"/>
          </p:cNvCxnSpPr>
          <p:nvPr/>
        </p:nvCxnSpPr>
        <p:spPr>
          <a:xfrm>
            <a:off x="5316543" y="2447372"/>
            <a:ext cx="556260" cy="0"/>
          </a:xfrm>
          <a:prstGeom prst="straightConnector1">
            <a:avLst/>
          </a:prstGeom>
          <a:ln w="38100">
            <a:solidFill>
              <a:srgbClr val="00259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CF51177-26A3-5F55-A9D0-4383F2CB0ECC}"/>
              </a:ext>
            </a:extLst>
          </p:cNvPr>
          <p:cNvCxnSpPr>
            <a:cxnSpLocks/>
          </p:cNvCxnSpPr>
          <p:nvPr/>
        </p:nvCxnSpPr>
        <p:spPr>
          <a:xfrm>
            <a:off x="7061523" y="2447372"/>
            <a:ext cx="556260" cy="0"/>
          </a:xfrm>
          <a:prstGeom prst="straightConnector1">
            <a:avLst/>
          </a:prstGeom>
          <a:ln w="38100">
            <a:solidFill>
              <a:srgbClr val="00259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04726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6605A8D-36B2-1DE2-F877-AC01CCB36832}"/>
              </a:ext>
            </a:extLst>
          </p:cNvPr>
          <p:cNvGrpSpPr/>
          <p:nvPr/>
        </p:nvGrpSpPr>
        <p:grpSpPr>
          <a:xfrm>
            <a:off x="175261" y="1629635"/>
            <a:ext cx="8702039" cy="1813558"/>
            <a:chOff x="169223" y="1476894"/>
            <a:chExt cx="9560663" cy="181355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9D6E9E5-7DE6-371A-5D0E-19BC9ACA5782}"/>
                </a:ext>
              </a:extLst>
            </p:cNvPr>
            <p:cNvGrpSpPr/>
            <p:nvPr/>
          </p:nvGrpSpPr>
          <p:grpSpPr>
            <a:xfrm>
              <a:off x="169223" y="1476894"/>
              <a:ext cx="9560663" cy="1813558"/>
              <a:chOff x="342409" y="1615442"/>
              <a:chExt cx="8191426" cy="1209120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E0744DE-9D92-089E-2AEC-6D693819D70A}"/>
                  </a:ext>
                </a:extLst>
              </p:cNvPr>
              <p:cNvSpPr txBox="1"/>
              <p:nvPr/>
            </p:nvSpPr>
            <p:spPr>
              <a:xfrm>
                <a:off x="342409" y="2043727"/>
                <a:ext cx="1194252" cy="3898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600" b="1" dirty="0"/>
                  <a:t>Temperature rises</a:t>
                </a:r>
                <a:endParaRPr lang="en-US" sz="1600" b="1" dirty="0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4E2EFBF-653A-471D-C668-25FDA109FCB4}"/>
                  </a:ext>
                </a:extLst>
              </p:cNvPr>
              <p:cNvSpPr txBox="1"/>
              <p:nvPr/>
            </p:nvSpPr>
            <p:spPr>
              <a:xfrm>
                <a:off x="7630460" y="2025064"/>
                <a:ext cx="903375" cy="3898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600" b="1" dirty="0"/>
                  <a:t>Decrease in moths</a:t>
                </a: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2F25E31E-FC50-FD07-8AD3-8AC2827CAA10}"/>
                  </a:ext>
                </a:extLst>
              </p:cNvPr>
              <p:cNvSpPr/>
              <p:nvPr/>
            </p:nvSpPr>
            <p:spPr>
              <a:xfrm>
                <a:off x="1630507" y="1615442"/>
                <a:ext cx="1707053" cy="1209120"/>
              </a:xfrm>
              <a:prstGeom prst="rect">
                <a:avLst/>
              </a:prstGeom>
              <a:noFill/>
              <a:ln w="19050">
                <a:solidFill>
                  <a:srgbClr val="00259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3766306C-6A01-C42F-4B74-B99A093129E9}"/>
                  </a:ext>
                </a:extLst>
              </p:cNvPr>
              <p:cNvCxnSpPr>
                <a:cxnSpLocks/>
                <a:endCxn id="25" idx="1"/>
              </p:cNvCxnSpPr>
              <p:nvPr/>
            </p:nvCxnSpPr>
            <p:spPr>
              <a:xfrm>
                <a:off x="1424940" y="2220002"/>
                <a:ext cx="205567" cy="0"/>
              </a:xfrm>
              <a:prstGeom prst="straightConnector1">
                <a:avLst/>
              </a:prstGeom>
              <a:ln w="38100">
                <a:solidFill>
                  <a:srgbClr val="00259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F1623A96-8F39-0CD1-FD9C-C9900B6474CF}"/>
                  </a:ext>
                </a:extLst>
              </p:cNvPr>
              <p:cNvSpPr/>
              <p:nvPr/>
            </p:nvSpPr>
            <p:spPr>
              <a:xfrm>
                <a:off x="3634740" y="1615442"/>
                <a:ext cx="1707053" cy="1209120"/>
              </a:xfrm>
              <a:prstGeom prst="rect">
                <a:avLst/>
              </a:prstGeom>
              <a:noFill/>
              <a:ln w="19050">
                <a:solidFill>
                  <a:srgbClr val="00259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9DF761D9-BEA4-E24C-5C0F-1686F97C5CFC}"/>
                  </a:ext>
                </a:extLst>
              </p:cNvPr>
              <p:cNvSpPr/>
              <p:nvPr/>
            </p:nvSpPr>
            <p:spPr>
              <a:xfrm>
                <a:off x="5632600" y="1615442"/>
                <a:ext cx="1707053" cy="1209120"/>
              </a:xfrm>
              <a:prstGeom prst="rect">
                <a:avLst/>
              </a:prstGeom>
              <a:noFill/>
              <a:ln w="19050">
                <a:solidFill>
                  <a:srgbClr val="00259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557759E1-9301-42F0-2693-BA27DFEF524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37560" y="2220002"/>
                <a:ext cx="297180" cy="0"/>
              </a:xfrm>
              <a:prstGeom prst="straightConnector1">
                <a:avLst/>
              </a:prstGeom>
              <a:ln w="38100">
                <a:solidFill>
                  <a:srgbClr val="00259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4BFE36BF-3FB7-D466-AB2F-0C40DD8940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41793" y="2220002"/>
                <a:ext cx="297180" cy="0"/>
              </a:xfrm>
              <a:prstGeom prst="straightConnector1">
                <a:avLst/>
              </a:prstGeom>
              <a:ln w="38100">
                <a:solidFill>
                  <a:srgbClr val="00259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7EB9A7D5-33A4-8FE7-21B1-5A19CDCEA7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39653" y="2220002"/>
                <a:ext cx="297180" cy="0"/>
              </a:xfrm>
              <a:prstGeom prst="straightConnector1">
                <a:avLst/>
              </a:prstGeom>
              <a:ln w="38100">
                <a:solidFill>
                  <a:srgbClr val="00259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044C488-72F8-7D40-090B-91D8B03F6076}"/>
                </a:ext>
              </a:extLst>
            </p:cNvPr>
            <p:cNvSpPr txBox="1"/>
            <p:nvPr/>
          </p:nvSpPr>
          <p:spPr>
            <a:xfrm>
              <a:off x="1672633" y="1568065"/>
              <a:ext cx="2005196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More </a:t>
              </a:r>
              <a:r>
                <a:rPr lang="en-GB" sz="2000" b="1" dirty="0"/>
                <a:t>droughts</a:t>
              </a:r>
              <a:r>
                <a:rPr lang="en-GB" sz="2000" dirty="0"/>
                <a:t> happen.</a:t>
              </a:r>
            </a:p>
            <a:p>
              <a:endParaRPr lang="en-GB" sz="2000" dirty="0"/>
            </a:p>
            <a:p>
              <a:r>
                <a:rPr lang="en-GB" sz="2000" dirty="0"/>
                <a:t>There is less rain.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F08F09B-C0D0-217C-E40E-63124AC938B0}"/>
                </a:ext>
              </a:extLst>
            </p:cNvPr>
            <p:cNvSpPr txBox="1"/>
            <p:nvPr/>
          </p:nvSpPr>
          <p:spPr>
            <a:xfrm>
              <a:off x="4087238" y="1558546"/>
              <a:ext cx="173152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Plants have less </a:t>
              </a:r>
              <a:r>
                <a:rPr lang="en-GB" sz="2000" b="1" dirty="0"/>
                <a:t>water</a:t>
              </a:r>
              <a:r>
                <a:rPr lang="en-GB" sz="2000" dirty="0"/>
                <a:t>.</a:t>
              </a:r>
            </a:p>
            <a:p>
              <a:endParaRPr lang="en-GB" sz="2000" dirty="0"/>
            </a:p>
            <a:p>
              <a:r>
                <a:rPr lang="en-GB" sz="2000" dirty="0"/>
                <a:t>They die.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91D61DB-03F7-AC17-6675-C8782E8952EE}"/>
                </a:ext>
              </a:extLst>
            </p:cNvPr>
            <p:cNvSpPr txBox="1"/>
            <p:nvPr/>
          </p:nvSpPr>
          <p:spPr>
            <a:xfrm>
              <a:off x="6397574" y="1721953"/>
              <a:ext cx="189207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Caterpillars and moths have less </a:t>
              </a:r>
              <a:r>
                <a:rPr lang="en-GB" sz="2000" b="1" dirty="0"/>
                <a:t>food</a:t>
              </a:r>
              <a:r>
                <a:rPr lang="en-GB" sz="2000" dirty="0"/>
                <a:t>.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F1DAF916-84B9-D832-4484-77FC0683B70D}"/>
              </a:ext>
            </a:extLst>
          </p:cNvPr>
          <p:cNvSpPr txBox="1"/>
          <p:nvPr/>
        </p:nvSpPr>
        <p:spPr>
          <a:xfrm>
            <a:off x="202270" y="241166"/>
            <a:ext cx="8263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582C83"/>
                </a:solidFill>
              </a:rPr>
              <a:t>Did your boxes look like this?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7307624-249B-4DD1-0042-262593409928}"/>
              </a:ext>
            </a:extLst>
          </p:cNvPr>
          <p:cNvSpPr txBox="1"/>
          <p:nvPr/>
        </p:nvSpPr>
        <p:spPr>
          <a:xfrm>
            <a:off x="8229600" y="0"/>
            <a:ext cx="914400" cy="373380"/>
          </a:xfrm>
          <a:prstGeom prst="rect">
            <a:avLst/>
          </a:prstGeom>
          <a:solidFill>
            <a:srgbClr val="582C8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Main</a:t>
            </a:r>
          </a:p>
        </p:txBody>
      </p:sp>
    </p:spTree>
    <p:extLst>
      <p:ext uri="{BB962C8B-B14F-4D97-AF65-F5344CB8AC3E}">
        <p14:creationId xmlns:p14="http://schemas.microsoft.com/office/powerpoint/2010/main" val="34125106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83AF2B-E3D2-86B8-141A-ACB64E5789CD}"/>
              </a:ext>
            </a:extLst>
          </p:cNvPr>
          <p:cNvSpPr txBox="1"/>
          <p:nvPr/>
        </p:nvSpPr>
        <p:spPr>
          <a:xfrm>
            <a:off x="480061" y="373380"/>
            <a:ext cx="4457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There might be a way that YOU can help moths!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759638-E2BC-DA37-00B7-96450EC4903E}"/>
              </a:ext>
            </a:extLst>
          </p:cNvPr>
          <p:cNvSpPr txBox="1"/>
          <p:nvPr/>
        </p:nvSpPr>
        <p:spPr>
          <a:xfrm>
            <a:off x="8229600" y="0"/>
            <a:ext cx="914400" cy="373380"/>
          </a:xfrm>
          <a:prstGeom prst="rect">
            <a:avLst/>
          </a:prstGeom>
          <a:solidFill>
            <a:srgbClr val="582C8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Main 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3B4E12-A7A4-AAB0-8A7D-A3FDFCDD3185}"/>
              </a:ext>
            </a:extLst>
          </p:cNvPr>
          <p:cNvSpPr txBox="1"/>
          <p:nvPr/>
        </p:nvSpPr>
        <p:spPr>
          <a:xfrm>
            <a:off x="419101" y="1879252"/>
            <a:ext cx="41528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Green walls </a:t>
            </a:r>
            <a:r>
              <a:rPr lang="en-GB" sz="2800" dirty="0"/>
              <a:t>have plants growing on them.</a:t>
            </a:r>
            <a:endParaRPr lang="en-GB" sz="2800" b="1" dirty="0"/>
          </a:p>
        </p:txBody>
      </p:sp>
      <p:pic>
        <p:nvPicPr>
          <p:cNvPr id="7" name="Picture 6" descr="A building with windows and a wheelbarrow&#10;&#10;Description automatically generated">
            <a:extLst>
              <a:ext uri="{FF2B5EF4-FFF2-40B4-BE49-F238E27FC236}">
                <a16:creationId xmlns:a16="http://schemas.microsoft.com/office/drawing/2014/main" id="{1D764E21-8D78-87F0-04CC-3DA3A2DBC0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3362" b="7244"/>
          <a:stretch/>
        </p:blipFill>
        <p:spPr>
          <a:xfrm>
            <a:off x="4937761" y="-10768"/>
            <a:ext cx="4206240" cy="47808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CDD48F-3129-7FEF-82C0-40E259773FC9}"/>
              </a:ext>
            </a:extLst>
          </p:cNvPr>
          <p:cNvSpPr txBox="1"/>
          <p:nvPr/>
        </p:nvSpPr>
        <p:spPr>
          <a:xfrm>
            <a:off x="8229601" y="-34290"/>
            <a:ext cx="914400" cy="373380"/>
          </a:xfrm>
          <a:prstGeom prst="rect">
            <a:avLst/>
          </a:prstGeom>
          <a:solidFill>
            <a:srgbClr val="582C8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Action</a:t>
            </a:r>
          </a:p>
        </p:txBody>
      </p:sp>
    </p:spTree>
    <p:extLst>
      <p:ext uri="{BB962C8B-B14F-4D97-AF65-F5344CB8AC3E}">
        <p14:creationId xmlns:p14="http://schemas.microsoft.com/office/powerpoint/2010/main" val="41625872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83AF2B-E3D2-86B8-141A-ACB64E5789CD}"/>
              </a:ext>
            </a:extLst>
          </p:cNvPr>
          <p:cNvSpPr txBox="1"/>
          <p:nvPr/>
        </p:nvSpPr>
        <p:spPr>
          <a:xfrm>
            <a:off x="384810" y="383292"/>
            <a:ext cx="362331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Green walls help keep people inside buildings cool in the summer. </a:t>
            </a:r>
          </a:p>
          <a:p>
            <a:endParaRPr lang="en-GB" sz="2800" dirty="0"/>
          </a:p>
          <a:p>
            <a:r>
              <a:rPr lang="en-GB" sz="2800" dirty="0"/>
              <a:t>They can reduce the inside temperature by up to 4.8°</a:t>
            </a:r>
            <a:r>
              <a:rPr lang="en-GB" sz="2800" dirty="0">
                <a:solidFill>
                  <a:srgbClr val="582C83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C.</a:t>
            </a:r>
            <a:endParaRPr lang="en-GB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E9877C-E858-0943-7233-522AC6DCD5AD}"/>
              </a:ext>
            </a:extLst>
          </p:cNvPr>
          <p:cNvSpPr txBox="1"/>
          <p:nvPr/>
        </p:nvSpPr>
        <p:spPr>
          <a:xfrm>
            <a:off x="3670434" y="3583714"/>
            <a:ext cx="18719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dirty="0"/>
              <a:t>Infra-red image of the green wall</a:t>
            </a:r>
          </a:p>
        </p:txBody>
      </p:sp>
      <p:pic>
        <p:nvPicPr>
          <p:cNvPr id="9" name="Picture 8" descr="A building with windows and a wheelbarrow&#10;&#10;Description automatically generated">
            <a:extLst>
              <a:ext uri="{FF2B5EF4-FFF2-40B4-BE49-F238E27FC236}">
                <a16:creationId xmlns:a16="http://schemas.microsoft.com/office/drawing/2014/main" id="{52D58891-6792-BE4B-DB1E-7D2B468132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81" r="52411" b="23160"/>
          <a:stretch/>
        </p:blipFill>
        <p:spPr>
          <a:xfrm>
            <a:off x="4094549" y="458771"/>
            <a:ext cx="1447798" cy="1415749"/>
          </a:xfrm>
          <a:prstGeom prst="rect">
            <a:avLst/>
          </a:prstGeom>
        </p:spPr>
      </p:pic>
      <p:pic>
        <p:nvPicPr>
          <p:cNvPr id="10" name="Picture 9" descr="A building with windows and a wheelbarrow&#10;&#10;Description automatically generated">
            <a:extLst>
              <a:ext uri="{FF2B5EF4-FFF2-40B4-BE49-F238E27FC236}">
                <a16:creationId xmlns:a16="http://schemas.microsoft.com/office/drawing/2014/main" id="{043BC066-A459-6C58-93A4-906BF5DFD7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598" r="6337"/>
          <a:stretch/>
        </p:blipFill>
        <p:spPr>
          <a:xfrm>
            <a:off x="5542346" y="458771"/>
            <a:ext cx="3334953" cy="43252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49B939-1483-2198-9E27-D2AD55D897D8}"/>
              </a:ext>
            </a:extLst>
          </p:cNvPr>
          <p:cNvSpPr txBox="1"/>
          <p:nvPr/>
        </p:nvSpPr>
        <p:spPr>
          <a:xfrm>
            <a:off x="8229600" y="0"/>
            <a:ext cx="914400" cy="373380"/>
          </a:xfrm>
          <a:prstGeom prst="rect">
            <a:avLst/>
          </a:prstGeom>
          <a:solidFill>
            <a:srgbClr val="582C8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Action</a:t>
            </a:r>
          </a:p>
        </p:txBody>
      </p:sp>
    </p:spTree>
    <p:extLst>
      <p:ext uri="{BB962C8B-B14F-4D97-AF65-F5344CB8AC3E}">
        <p14:creationId xmlns:p14="http://schemas.microsoft.com/office/powerpoint/2010/main" val="29141339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4935202-9748-E1E0-E63F-F74F24B23A46}"/>
              </a:ext>
            </a:extLst>
          </p:cNvPr>
          <p:cNvSpPr/>
          <p:nvPr/>
        </p:nvSpPr>
        <p:spPr>
          <a:xfrm>
            <a:off x="0" y="0"/>
            <a:ext cx="9144000" cy="1867913"/>
          </a:xfrm>
          <a:prstGeom prst="rect">
            <a:avLst/>
          </a:prstGeom>
          <a:solidFill>
            <a:srgbClr val="E5007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83AF2B-E3D2-86B8-141A-ACB64E5789CD}"/>
              </a:ext>
            </a:extLst>
          </p:cNvPr>
          <p:cNvSpPr txBox="1"/>
          <p:nvPr/>
        </p:nvSpPr>
        <p:spPr>
          <a:xfrm>
            <a:off x="360046" y="1543706"/>
            <a:ext cx="842390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800" dirty="0"/>
          </a:p>
          <a:p>
            <a:pPr marL="342900" indent="-342900">
              <a:buAutoNum type="arabicPeriod"/>
            </a:pPr>
            <a:r>
              <a:rPr lang="en-GB" sz="2800" dirty="0"/>
              <a:t>Choose a location for your green wall. Decide how big you want it to be. </a:t>
            </a:r>
          </a:p>
          <a:p>
            <a:pPr marL="342900" indent="-342900">
              <a:buAutoNum type="arabicPeriod"/>
            </a:pPr>
            <a:r>
              <a:rPr lang="en-GB" sz="2800" dirty="0"/>
              <a:t>Choose what types of plants to grow. Think about what plants the moths need.</a:t>
            </a:r>
          </a:p>
          <a:p>
            <a:pPr marL="342900" indent="-342900">
              <a:buAutoNum type="arabicPeriod"/>
            </a:pPr>
            <a:r>
              <a:rPr lang="en-GB" sz="2800" dirty="0"/>
              <a:t>Draw your design and explain why you want to create a green wall.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759638-E2BC-DA37-00B7-96450EC4903E}"/>
              </a:ext>
            </a:extLst>
          </p:cNvPr>
          <p:cNvSpPr txBox="1"/>
          <p:nvPr/>
        </p:nvSpPr>
        <p:spPr>
          <a:xfrm>
            <a:off x="8229600" y="0"/>
            <a:ext cx="914400" cy="373380"/>
          </a:xfrm>
          <a:prstGeom prst="rect">
            <a:avLst/>
          </a:prstGeom>
          <a:solidFill>
            <a:srgbClr val="582C8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Action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29AEE8-CB70-942B-7DC8-BC39F9E2FEFB}"/>
              </a:ext>
            </a:extLst>
          </p:cNvPr>
          <p:cNvSpPr txBox="1"/>
          <p:nvPr/>
        </p:nvSpPr>
        <p:spPr>
          <a:xfrm>
            <a:off x="542925" y="52031"/>
            <a:ext cx="842390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Task: Design a green wall for your school that will: </a:t>
            </a:r>
          </a:p>
          <a:p>
            <a:pPr marL="457200" indent="-457200">
              <a:buFontTx/>
              <a:buChar char="-"/>
            </a:pPr>
            <a:r>
              <a:rPr lang="en-GB" sz="2800" dirty="0">
                <a:solidFill>
                  <a:schemeClr val="bg1"/>
                </a:solidFill>
              </a:rPr>
              <a:t>help keep you cool in the summer. </a:t>
            </a:r>
          </a:p>
          <a:p>
            <a:pPr marL="457200" indent="-457200">
              <a:buFontTx/>
              <a:buChar char="-"/>
            </a:pPr>
            <a:r>
              <a:rPr lang="en-GB" sz="2800" dirty="0">
                <a:solidFill>
                  <a:schemeClr val="bg1"/>
                </a:solidFill>
              </a:rPr>
              <a:t>help the garden tiger moth survive by giving them more food.</a:t>
            </a:r>
          </a:p>
        </p:txBody>
      </p:sp>
    </p:spTree>
    <p:extLst>
      <p:ext uri="{BB962C8B-B14F-4D97-AF65-F5344CB8AC3E}">
        <p14:creationId xmlns:p14="http://schemas.microsoft.com/office/powerpoint/2010/main" val="14442681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4570A79-99F5-11E5-CEDC-08037B6124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0864111"/>
              </p:ext>
            </p:extLst>
          </p:nvPr>
        </p:nvGraphicFramePr>
        <p:xfrm>
          <a:off x="562906" y="684530"/>
          <a:ext cx="8306772" cy="3581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68714">
                  <a:extLst>
                    <a:ext uri="{9D8B030D-6E8A-4147-A177-3AD203B41FA5}">
                      <a16:colId xmlns:a16="http://schemas.microsoft.com/office/drawing/2014/main" val="1357203690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3008799642"/>
                    </a:ext>
                  </a:extLst>
                </a:gridCol>
                <a:gridCol w="5356858">
                  <a:extLst>
                    <a:ext uri="{9D8B030D-6E8A-4147-A177-3AD203B41FA5}">
                      <a16:colId xmlns:a16="http://schemas.microsoft.com/office/drawing/2014/main" val="2012495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chemeClr val="bg1"/>
                          </a:solidFill>
                        </a:rPr>
                        <a:t>Slide(s)</a:t>
                      </a:r>
                    </a:p>
                  </a:txBody>
                  <a:tcPr>
                    <a:solidFill>
                      <a:srgbClr val="582C8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chemeClr val="bg1"/>
                          </a:solidFill>
                        </a:rPr>
                        <a:t>Image</a:t>
                      </a:r>
                    </a:p>
                  </a:txBody>
                  <a:tcPr>
                    <a:solidFill>
                      <a:srgbClr val="582C8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chemeClr val="bg1"/>
                          </a:solidFill>
                        </a:rPr>
                        <a:t>Credit</a:t>
                      </a:r>
                    </a:p>
                  </a:txBody>
                  <a:tcPr>
                    <a:solidFill>
                      <a:srgbClr val="582C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73125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/>
                        <a:t>3-5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Garden tiger moth caterpillar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Janet Graham, CC BY 2.0 &lt;https://creativecommons.org/licenses/by/2.0&gt;, via Wikimedia Commons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38212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Garden tiger moth</a:t>
                      </a:r>
                      <a:endParaRPr lang="en-GB" sz="1200" dirty="0"/>
                    </a:p>
                    <a:p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Temple of Mara, CC BY-SA 3.0 &lt;https://creativecommons.org/licenses/by-sa/3.0&gt;, via Wikimedia Commons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27317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Garden tiger moth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Ben Sale from UK, CC BY 2.0 &lt;https://creativecommons.org/licenses/by/2.0&gt;, via Wikimedia Commons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41240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/>
                        <a:t>7,11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Biodiversity stripes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effectLst/>
                        </a:rPr>
                        <a:t>Contains public sector information from Defra, </a:t>
                      </a:r>
                      <a:r>
                        <a:rPr lang="en-US" sz="1200" b="0" i="0" dirty="0" err="1">
                          <a:effectLst/>
                        </a:rPr>
                        <a:t>licenced</a:t>
                      </a:r>
                      <a:r>
                        <a:rPr lang="en-US" sz="1200" b="0" i="0" dirty="0">
                          <a:effectLst/>
                        </a:rPr>
                        <a:t> under the Open Government </a:t>
                      </a:r>
                      <a:r>
                        <a:rPr lang="en-US" sz="1200" b="0" i="0" dirty="0" err="1">
                          <a:effectLst/>
                        </a:rPr>
                        <a:t>Licence</a:t>
                      </a:r>
                      <a:r>
                        <a:rPr lang="en-US" sz="1200" b="0" i="0" dirty="0">
                          <a:effectLst/>
                        </a:rPr>
                        <a:t> v3.0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5171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Moth icon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Moth by Miroslava from &lt;a </a:t>
                      </a:r>
                      <a:r>
                        <a:rPr lang="en-US" sz="1200" dirty="0" err="1"/>
                        <a:t>href</a:t>
                      </a:r>
                      <a:r>
                        <a:rPr lang="en-US" sz="1200" dirty="0"/>
                        <a:t>="https://thenounproject.com/browse/icons/term/moth/" target="_blank" title="Moth Icons"&gt;Noun Project&lt;/a&gt; (CC BY 3.0)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34154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/>
                        <a:t>9,10,11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Climate stripes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dirty="0">
                          <a:effectLst/>
                        </a:rPr>
                        <a:t>Professor Ed Hawkins (University of Reading) </a:t>
                      </a:r>
                      <a:r>
                        <a:rPr lang="en-US" sz="1200" b="0" i="0" dirty="0">
                          <a:effectLst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https://showyourstripes.info/</a:t>
                      </a:r>
                      <a:endParaRPr lang="en-US" sz="1200" b="0" i="0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92076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/>
                        <a:t>14-15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Green wall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Melissa Lord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775956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4BFCECDF-34D8-8E0D-C286-95A48F56E85D}"/>
              </a:ext>
            </a:extLst>
          </p:cNvPr>
          <p:cNvSpPr txBox="1"/>
          <p:nvPr/>
        </p:nvSpPr>
        <p:spPr>
          <a:xfrm>
            <a:off x="267340" y="113474"/>
            <a:ext cx="6328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582C83"/>
                </a:solidFill>
              </a:rPr>
              <a:t>Image credits</a:t>
            </a:r>
          </a:p>
        </p:txBody>
      </p:sp>
    </p:spTree>
    <p:extLst>
      <p:ext uri="{BB962C8B-B14F-4D97-AF65-F5344CB8AC3E}">
        <p14:creationId xmlns:p14="http://schemas.microsoft.com/office/powerpoint/2010/main" val="37548062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6A07EB-6AF6-8A34-7A1F-DD15BF7DB5C4}"/>
              </a:ext>
            </a:extLst>
          </p:cNvPr>
          <p:cNvSpPr txBox="1"/>
          <p:nvPr/>
        </p:nvSpPr>
        <p:spPr>
          <a:xfrm>
            <a:off x="609600" y="1150620"/>
            <a:ext cx="68351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By the end of this lesson, you will be able to:</a:t>
            </a:r>
          </a:p>
          <a:p>
            <a:endParaRPr lang="en-GB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Explain how a change in the environment can affect an animal.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Use information to connect two events.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80F9B5-645B-D805-6D52-7F5F72EB24D8}"/>
              </a:ext>
            </a:extLst>
          </p:cNvPr>
          <p:cNvSpPr txBox="1"/>
          <p:nvPr/>
        </p:nvSpPr>
        <p:spPr>
          <a:xfrm>
            <a:off x="7962900" y="0"/>
            <a:ext cx="1181100" cy="646331"/>
          </a:xfrm>
          <a:prstGeom prst="rect">
            <a:avLst/>
          </a:prstGeom>
          <a:solidFill>
            <a:srgbClr val="582C8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Learning outcomes</a:t>
            </a:r>
          </a:p>
        </p:txBody>
      </p:sp>
    </p:spTree>
    <p:extLst>
      <p:ext uri="{BB962C8B-B14F-4D97-AF65-F5344CB8AC3E}">
        <p14:creationId xmlns:p14="http://schemas.microsoft.com/office/powerpoint/2010/main" val="28356749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caterpillar&#10;&#10;Description automatically generated">
            <a:extLst>
              <a:ext uri="{FF2B5EF4-FFF2-40B4-BE49-F238E27FC236}">
                <a16:creationId xmlns:a16="http://schemas.microsoft.com/office/drawing/2014/main" id="{0B784A3D-5D35-7D45-DD85-635A8AA425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831" t="4958" r="26455" b="43403"/>
          <a:stretch/>
        </p:blipFill>
        <p:spPr>
          <a:xfrm>
            <a:off x="0" y="0"/>
            <a:ext cx="9144000" cy="4800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0758BA-531F-EB80-BCA1-C571E86BFD47}"/>
              </a:ext>
            </a:extLst>
          </p:cNvPr>
          <p:cNvSpPr txBox="1"/>
          <p:nvPr/>
        </p:nvSpPr>
        <p:spPr>
          <a:xfrm>
            <a:off x="400685" y="226070"/>
            <a:ext cx="4104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582C83"/>
                </a:solidFill>
              </a:rPr>
              <a:t>What is this?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39BE09-47C5-58D2-5930-9098919918A0}"/>
              </a:ext>
            </a:extLst>
          </p:cNvPr>
          <p:cNvSpPr txBox="1"/>
          <p:nvPr/>
        </p:nvSpPr>
        <p:spPr>
          <a:xfrm>
            <a:off x="8229600" y="0"/>
            <a:ext cx="914400" cy="373380"/>
          </a:xfrm>
          <a:prstGeom prst="rect">
            <a:avLst/>
          </a:prstGeom>
          <a:solidFill>
            <a:srgbClr val="582C8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Starter</a:t>
            </a:r>
          </a:p>
        </p:txBody>
      </p:sp>
    </p:spTree>
    <p:extLst>
      <p:ext uri="{BB962C8B-B14F-4D97-AF65-F5344CB8AC3E}">
        <p14:creationId xmlns:p14="http://schemas.microsoft.com/office/powerpoint/2010/main" val="26127408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caterpillar&#10;&#10;Description automatically generated">
            <a:extLst>
              <a:ext uri="{FF2B5EF4-FFF2-40B4-BE49-F238E27FC236}">
                <a16:creationId xmlns:a16="http://schemas.microsoft.com/office/drawing/2014/main" id="{0B784A3D-5D35-7D45-DD85-635A8AA425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302" t="38974" r="25302" b="8665"/>
          <a:stretch/>
        </p:blipFill>
        <p:spPr>
          <a:xfrm>
            <a:off x="0" y="0"/>
            <a:ext cx="9144000" cy="48005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39BE09-47C5-58D2-5930-9098919918A0}"/>
              </a:ext>
            </a:extLst>
          </p:cNvPr>
          <p:cNvSpPr txBox="1"/>
          <p:nvPr/>
        </p:nvSpPr>
        <p:spPr>
          <a:xfrm>
            <a:off x="8229600" y="0"/>
            <a:ext cx="914400" cy="373380"/>
          </a:xfrm>
          <a:prstGeom prst="rect">
            <a:avLst/>
          </a:prstGeom>
          <a:solidFill>
            <a:srgbClr val="582C8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Starter</a:t>
            </a:r>
          </a:p>
        </p:txBody>
      </p:sp>
    </p:spTree>
    <p:extLst>
      <p:ext uri="{BB962C8B-B14F-4D97-AF65-F5344CB8AC3E}">
        <p14:creationId xmlns:p14="http://schemas.microsoft.com/office/powerpoint/2010/main" val="19747785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caterpillar&#10;&#10;Description automatically generated">
            <a:extLst>
              <a:ext uri="{FF2B5EF4-FFF2-40B4-BE49-F238E27FC236}">
                <a16:creationId xmlns:a16="http://schemas.microsoft.com/office/drawing/2014/main" id="{0B784A3D-5D35-7D45-DD85-635A8AA4252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47" r="2750"/>
          <a:stretch/>
        </p:blipFill>
        <p:spPr>
          <a:xfrm>
            <a:off x="556260" y="1997411"/>
            <a:ext cx="4264528" cy="22396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39BE09-47C5-58D2-5930-9098919918A0}"/>
              </a:ext>
            </a:extLst>
          </p:cNvPr>
          <p:cNvSpPr txBox="1"/>
          <p:nvPr/>
        </p:nvSpPr>
        <p:spPr>
          <a:xfrm>
            <a:off x="8229600" y="0"/>
            <a:ext cx="914400" cy="373380"/>
          </a:xfrm>
          <a:prstGeom prst="rect">
            <a:avLst/>
          </a:prstGeom>
          <a:solidFill>
            <a:srgbClr val="582C8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Starter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7B6EA0-2BF3-A5EB-C99B-C012E9BE88F7}"/>
              </a:ext>
            </a:extLst>
          </p:cNvPr>
          <p:cNvSpPr txBox="1"/>
          <p:nvPr/>
        </p:nvSpPr>
        <p:spPr>
          <a:xfrm>
            <a:off x="467358" y="366177"/>
            <a:ext cx="831469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It is a woolly bear, or garden tiger moth caterpillar.</a:t>
            </a:r>
          </a:p>
          <a:p>
            <a:endParaRPr lang="en-GB" sz="2800" dirty="0"/>
          </a:p>
          <a:p>
            <a:r>
              <a:rPr lang="en-GB" sz="2800" dirty="0"/>
              <a:t>They live in the UK and grow into adult moths.</a:t>
            </a:r>
          </a:p>
          <a:p>
            <a:endParaRPr lang="en-GB" sz="2800" dirty="0"/>
          </a:p>
        </p:txBody>
      </p:sp>
      <p:pic>
        <p:nvPicPr>
          <p:cNvPr id="3" name="Picture 2" descr="A moth on grass with black and white spots&#10;&#10;Description automatically generated">
            <a:extLst>
              <a:ext uri="{FF2B5EF4-FFF2-40B4-BE49-F238E27FC236}">
                <a16:creationId xmlns:a16="http://schemas.microsoft.com/office/drawing/2014/main" id="{9DFD88F1-9541-412B-A40F-6B761D9E80A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0108" b="15526"/>
          <a:stretch/>
        </p:blipFill>
        <p:spPr>
          <a:xfrm>
            <a:off x="5370678" y="2008187"/>
            <a:ext cx="3217062" cy="222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640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8DDC393-C4AA-EB4D-7A11-19DDFD13D1FA}"/>
              </a:ext>
            </a:extLst>
          </p:cNvPr>
          <p:cNvSpPr/>
          <p:nvPr/>
        </p:nvSpPr>
        <p:spPr>
          <a:xfrm>
            <a:off x="-1" y="0"/>
            <a:ext cx="9144000" cy="4772025"/>
          </a:xfrm>
          <a:prstGeom prst="rect">
            <a:avLst/>
          </a:prstGeom>
          <a:solidFill>
            <a:srgbClr val="3D5D1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EEBDFE-3BE3-2B5C-4256-C63D8AC69838}"/>
              </a:ext>
            </a:extLst>
          </p:cNvPr>
          <p:cNvSpPr txBox="1"/>
          <p:nvPr/>
        </p:nvSpPr>
        <p:spPr>
          <a:xfrm>
            <a:off x="8229600" y="0"/>
            <a:ext cx="914400" cy="373380"/>
          </a:xfrm>
          <a:prstGeom prst="rect">
            <a:avLst/>
          </a:prstGeom>
          <a:solidFill>
            <a:srgbClr val="582C8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Starter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932F96-866F-44EF-D78F-6AC849370882}"/>
              </a:ext>
            </a:extLst>
          </p:cNvPr>
          <p:cNvSpPr txBox="1"/>
          <p:nvPr/>
        </p:nvSpPr>
        <p:spPr>
          <a:xfrm>
            <a:off x="0" y="4187763"/>
            <a:ext cx="9144000" cy="523220"/>
          </a:xfrm>
          <a:prstGeom prst="rect">
            <a:avLst/>
          </a:prstGeom>
          <a:solidFill>
            <a:srgbClr val="E5007E"/>
          </a:solidFill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	Can you help stop the decrease in garden tiger moths?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CD7D8D-0D03-3985-D363-6EA7619D0BF8}"/>
              </a:ext>
            </a:extLst>
          </p:cNvPr>
          <p:cNvSpPr txBox="1"/>
          <p:nvPr/>
        </p:nvSpPr>
        <p:spPr>
          <a:xfrm>
            <a:off x="370526" y="625301"/>
            <a:ext cx="318495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There is a problem.</a:t>
            </a:r>
          </a:p>
          <a:p>
            <a:endParaRPr lang="en-GB" sz="2800" dirty="0">
              <a:solidFill>
                <a:schemeClr val="bg1"/>
              </a:solidFill>
            </a:endParaRPr>
          </a:p>
          <a:p>
            <a:r>
              <a:rPr lang="en-GB" sz="2800" dirty="0">
                <a:solidFill>
                  <a:schemeClr val="bg1"/>
                </a:solidFill>
              </a:rPr>
              <a:t>The number of garden tiger moths in the UK is decreasing.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733899-F5F8-C6D5-2A3D-3E02D67FCAC3}"/>
              </a:ext>
            </a:extLst>
          </p:cNvPr>
          <p:cNvSpPr txBox="1"/>
          <p:nvPr/>
        </p:nvSpPr>
        <p:spPr>
          <a:xfrm>
            <a:off x="3542271" y="3333681"/>
            <a:ext cx="20856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</a:rPr>
              <a:t>1970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6859C85-E952-A1E8-69F7-A9154FEF97DC}"/>
              </a:ext>
            </a:extLst>
          </p:cNvPr>
          <p:cNvSpPr txBox="1"/>
          <p:nvPr/>
        </p:nvSpPr>
        <p:spPr>
          <a:xfrm>
            <a:off x="6315264" y="3331648"/>
            <a:ext cx="20856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</a:rPr>
              <a:t>2024</a:t>
            </a:r>
          </a:p>
        </p:txBody>
      </p:sp>
      <p:pic>
        <p:nvPicPr>
          <p:cNvPr id="3" name="Picture 4" descr="Natural England joint study into enhancing road verges for nature – Defra  in the media">
            <a:extLst>
              <a:ext uri="{FF2B5EF4-FFF2-40B4-BE49-F238E27FC236}">
                <a16:creationId xmlns:a16="http://schemas.microsoft.com/office/drawing/2014/main" id="{26DFA120-167C-B95D-6C01-180269D7C3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8" t="27612" r="33321"/>
          <a:stretch/>
        </p:blipFill>
        <p:spPr bwMode="auto">
          <a:xfrm>
            <a:off x="3579860" y="714065"/>
            <a:ext cx="2048082" cy="2619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close-up of a moth&#10;&#10;Description automatically generated">
            <a:extLst>
              <a:ext uri="{FF2B5EF4-FFF2-40B4-BE49-F238E27FC236}">
                <a16:creationId xmlns:a16="http://schemas.microsoft.com/office/drawing/2014/main" id="{2D2B5D24-8ADB-E07F-0AEB-2EB0D2CA46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633979">
            <a:off x="3718261" y="855712"/>
            <a:ext cx="797317" cy="629083"/>
          </a:xfrm>
          <a:prstGeom prst="rect">
            <a:avLst/>
          </a:prstGeom>
        </p:spPr>
      </p:pic>
      <p:pic>
        <p:nvPicPr>
          <p:cNvPr id="6" name="Picture 5" descr="A close-up of a moth&#10;&#10;Description automatically generated">
            <a:extLst>
              <a:ext uri="{FF2B5EF4-FFF2-40B4-BE49-F238E27FC236}">
                <a16:creationId xmlns:a16="http://schemas.microsoft.com/office/drawing/2014/main" id="{0D243B3C-01B3-9119-E314-0734B6FACD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203766">
            <a:off x="4785647" y="1201742"/>
            <a:ext cx="797317" cy="629083"/>
          </a:xfrm>
          <a:prstGeom prst="rect">
            <a:avLst/>
          </a:prstGeom>
        </p:spPr>
      </p:pic>
      <p:pic>
        <p:nvPicPr>
          <p:cNvPr id="7" name="Picture 6" descr="A close-up of a moth&#10;&#10;Description automatically generated">
            <a:extLst>
              <a:ext uri="{FF2B5EF4-FFF2-40B4-BE49-F238E27FC236}">
                <a16:creationId xmlns:a16="http://schemas.microsoft.com/office/drawing/2014/main" id="{D47C97C0-50F9-9508-5107-671A78AA97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96768" y="1963015"/>
            <a:ext cx="797317" cy="629083"/>
          </a:xfrm>
          <a:prstGeom prst="rect">
            <a:avLst/>
          </a:prstGeom>
        </p:spPr>
      </p:pic>
      <p:pic>
        <p:nvPicPr>
          <p:cNvPr id="9" name="Picture 8" descr="A close-up of a moth&#10;&#10;Description automatically generated">
            <a:extLst>
              <a:ext uri="{FF2B5EF4-FFF2-40B4-BE49-F238E27FC236}">
                <a16:creationId xmlns:a16="http://schemas.microsoft.com/office/drawing/2014/main" id="{1D708DA4-1B1C-CDD3-7219-9CC6F06451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87591">
            <a:off x="4750323" y="2497014"/>
            <a:ext cx="797317" cy="629083"/>
          </a:xfrm>
          <a:prstGeom prst="rect">
            <a:avLst/>
          </a:prstGeom>
        </p:spPr>
      </p:pic>
      <p:pic>
        <p:nvPicPr>
          <p:cNvPr id="11" name="Picture 4" descr="Natural England joint study into enhancing road verges for nature – Defra  in the media">
            <a:extLst>
              <a:ext uri="{FF2B5EF4-FFF2-40B4-BE49-F238E27FC236}">
                <a16:creationId xmlns:a16="http://schemas.microsoft.com/office/drawing/2014/main" id="{04C6B8A2-8888-012A-EFD1-20AF0EAC7A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8" t="27612" r="33321"/>
          <a:stretch/>
        </p:blipFill>
        <p:spPr bwMode="auto">
          <a:xfrm>
            <a:off x="6338638" y="714066"/>
            <a:ext cx="2048082" cy="2619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close-up of a moth&#10;&#10;Description automatically generated">
            <a:extLst>
              <a:ext uri="{FF2B5EF4-FFF2-40B4-BE49-F238E27FC236}">
                <a16:creationId xmlns:a16="http://schemas.microsoft.com/office/drawing/2014/main" id="{3975551D-B727-FA9A-2337-9848AFAE49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670339">
            <a:off x="6575409" y="2342454"/>
            <a:ext cx="797317" cy="62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9277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00758BA-531F-EB80-BCA1-C571E86BFD47}"/>
              </a:ext>
            </a:extLst>
          </p:cNvPr>
          <p:cNvSpPr txBox="1"/>
          <p:nvPr/>
        </p:nvSpPr>
        <p:spPr>
          <a:xfrm>
            <a:off x="267334" y="402725"/>
            <a:ext cx="88766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There are many </a:t>
            </a:r>
            <a:r>
              <a:rPr lang="en-GB" sz="2800" b="1" dirty="0"/>
              <a:t>species</a:t>
            </a:r>
            <a:r>
              <a:rPr lang="en-GB" sz="2800" dirty="0"/>
              <a:t> (types) of moth that live in the UK.</a:t>
            </a:r>
          </a:p>
          <a:p>
            <a:r>
              <a:rPr lang="en-GB" sz="2800" b="1" dirty="0">
                <a:solidFill>
                  <a:srgbClr val="582C83"/>
                </a:solidFill>
              </a:rPr>
              <a:t>What does this chart show you?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95CA438-15E9-E64C-503D-6B1D462768EE}"/>
              </a:ext>
            </a:extLst>
          </p:cNvPr>
          <p:cNvGrpSpPr/>
          <p:nvPr/>
        </p:nvGrpSpPr>
        <p:grpSpPr>
          <a:xfrm>
            <a:off x="467995" y="1478280"/>
            <a:ext cx="8142606" cy="3301025"/>
            <a:chOff x="467994" y="236444"/>
            <a:chExt cx="8842989" cy="4575355"/>
          </a:xfrm>
        </p:grpSpPr>
        <p:pic>
          <p:nvPicPr>
            <p:cNvPr id="4" name="Picture 3" descr="A screenshot of a screen&#10;&#10;Description automatically generated">
              <a:extLst>
                <a:ext uri="{FF2B5EF4-FFF2-40B4-BE49-F238E27FC236}">
                  <a16:creationId xmlns:a16="http://schemas.microsoft.com/office/drawing/2014/main" id="{366DD936-2474-853E-1D6A-E86078B65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b="4845"/>
            <a:stretch/>
          </p:blipFill>
          <p:spPr>
            <a:xfrm>
              <a:off x="668876" y="869570"/>
              <a:ext cx="5564177" cy="3302343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95B740D-357C-4370-9F78-5221CC40CAC0}"/>
                </a:ext>
              </a:extLst>
            </p:cNvPr>
            <p:cNvSpPr/>
            <p:nvPr/>
          </p:nvSpPr>
          <p:spPr>
            <a:xfrm>
              <a:off x="6564251" y="1267806"/>
              <a:ext cx="404080" cy="412216"/>
            </a:xfrm>
            <a:prstGeom prst="rect">
              <a:avLst/>
            </a:prstGeom>
            <a:solidFill>
              <a:srgbClr val="35C23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A6D4326-7357-C351-EEDD-F5E401F958EF}"/>
                </a:ext>
              </a:extLst>
            </p:cNvPr>
            <p:cNvSpPr/>
            <p:nvPr/>
          </p:nvSpPr>
          <p:spPr>
            <a:xfrm>
              <a:off x="6564251" y="1680022"/>
              <a:ext cx="404080" cy="412216"/>
            </a:xfrm>
            <a:prstGeom prst="rect">
              <a:avLst/>
            </a:prstGeom>
            <a:solidFill>
              <a:srgbClr val="85DB1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71781C4-9CDF-9C2A-D4CA-6D673653EF37}"/>
                </a:ext>
              </a:extLst>
            </p:cNvPr>
            <p:cNvSpPr/>
            <p:nvPr/>
          </p:nvSpPr>
          <p:spPr>
            <a:xfrm>
              <a:off x="6564251" y="2092237"/>
              <a:ext cx="404080" cy="412216"/>
            </a:xfrm>
            <a:prstGeom prst="rect">
              <a:avLst/>
            </a:prstGeom>
            <a:solidFill>
              <a:srgbClr val="ACE6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BCC282F-71AB-6958-0B1B-475C2F846A25}"/>
                </a:ext>
              </a:extLst>
            </p:cNvPr>
            <p:cNvSpPr/>
            <p:nvPr/>
          </p:nvSpPr>
          <p:spPr>
            <a:xfrm>
              <a:off x="6564251" y="2504453"/>
              <a:ext cx="404080" cy="412216"/>
            </a:xfrm>
            <a:prstGeom prst="rect">
              <a:avLst/>
            </a:prstGeom>
            <a:solidFill>
              <a:srgbClr val="E7F80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F309AAA-0B28-B429-75DA-2739DD57523A}"/>
                </a:ext>
              </a:extLst>
            </p:cNvPr>
            <p:cNvSpPr/>
            <p:nvPr/>
          </p:nvSpPr>
          <p:spPr>
            <a:xfrm>
              <a:off x="6564250" y="2916669"/>
              <a:ext cx="404080" cy="41221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7B96B3D-3986-B97A-5EF9-C164E67D2B29}"/>
                </a:ext>
              </a:extLst>
            </p:cNvPr>
            <p:cNvSpPr/>
            <p:nvPr/>
          </p:nvSpPr>
          <p:spPr>
            <a:xfrm>
              <a:off x="6564251" y="3324403"/>
              <a:ext cx="404080" cy="412216"/>
            </a:xfrm>
            <a:prstGeom prst="rect">
              <a:avLst/>
            </a:prstGeom>
            <a:solidFill>
              <a:srgbClr val="E3E32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59A3057-C47F-333D-FD63-FB33AC2F1C44}"/>
                </a:ext>
              </a:extLst>
            </p:cNvPr>
            <p:cNvSpPr/>
            <p:nvPr/>
          </p:nvSpPr>
          <p:spPr>
            <a:xfrm>
              <a:off x="6564251" y="3711364"/>
              <a:ext cx="404080" cy="412216"/>
            </a:xfrm>
            <a:prstGeom prst="rect">
              <a:avLst/>
            </a:prstGeom>
            <a:solidFill>
              <a:srgbClr val="9E9E9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006FDF8-2A8B-B6E0-4841-877F54F7B612}"/>
                </a:ext>
              </a:extLst>
            </p:cNvPr>
            <p:cNvSpPr txBox="1"/>
            <p:nvPr/>
          </p:nvSpPr>
          <p:spPr>
            <a:xfrm>
              <a:off x="467994" y="4171913"/>
              <a:ext cx="1664809" cy="639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/>
                <a:t>1970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32E9492-C588-5F43-0773-051CBE6870E6}"/>
                </a:ext>
              </a:extLst>
            </p:cNvPr>
            <p:cNvSpPr txBox="1"/>
            <p:nvPr/>
          </p:nvSpPr>
          <p:spPr>
            <a:xfrm>
              <a:off x="5768613" y="4171913"/>
              <a:ext cx="1664809" cy="639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/>
                <a:t>2019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7B5C069-0F7F-025F-9D08-011609A935B0}"/>
                </a:ext>
              </a:extLst>
            </p:cNvPr>
            <p:cNvSpPr txBox="1"/>
            <p:nvPr/>
          </p:nvSpPr>
          <p:spPr>
            <a:xfrm>
              <a:off x="6957217" y="1138199"/>
              <a:ext cx="2175971" cy="639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/>
                <a:t>Many species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A05C720-B553-19B0-8B37-5FA4BFD662EA}"/>
                </a:ext>
              </a:extLst>
            </p:cNvPr>
            <p:cNvSpPr txBox="1"/>
            <p:nvPr/>
          </p:nvSpPr>
          <p:spPr>
            <a:xfrm>
              <a:off x="6957217" y="3658335"/>
              <a:ext cx="2353766" cy="639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/>
                <a:t>Few species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29F2947C-23FF-B538-D7E9-2D4CE51B1F23}"/>
                </a:ext>
              </a:extLst>
            </p:cNvPr>
            <p:cNvCxnSpPr/>
            <p:nvPr/>
          </p:nvCxnSpPr>
          <p:spPr>
            <a:xfrm>
              <a:off x="7131986" y="1752097"/>
              <a:ext cx="0" cy="190623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73EC560-64AB-67F6-1BB5-2B8D26202DF4}"/>
                </a:ext>
              </a:extLst>
            </p:cNvPr>
            <p:cNvSpPr txBox="1"/>
            <p:nvPr/>
          </p:nvSpPr>
          <p:spPr>
            <a:xfrm>
              <a:off x="6433935" y="595699"/>
              <a:ext cx="2810373" cy="639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/>
                <a:t>Key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86EBA8B-3AF4-C530-F26E-D650FF662E0F}"/>
                </a:ext>
              </a:extLst>
            </p:cNvPr>
            <p:cNvSpPr txBox="1"/>
            <p:nvPr/>
          </p:nvSpPr>
          <p:spPr>
            <a:xfrm>
              <a:off x="603339" y="236444"/>
              <a:ext cx="5695250" cy="639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/>
                <a:t>Number of moth species in the UK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D771AAA1-B441-43BE-62C7-28FD23B38B23}"/>
              </a:ext>
            </a:extLst>
          </p:cNvPr>
          <p:cNvSpPr txBox="1"/>
          <p:nvPr/>
        </p:nvSpPr>
        <p:spPr>
          <a:xfrm>
            <a:off x="8229600" y="0"/>
            <a:ext cx="914400" cy="373380"/>
          </a:xfrm>
          <a:prstGeom prst="rect">
            <a:avLst/>
          </a:prstGeom>
          <a:solidFill>
            <a:srgbClr val="582C8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Main</a:t>
            </a:r>
          </a:p>
        </p:txBody>
      </p:sp>
    </p:spTree>
    <p:extLst>
      <p:ext uri="{BB962C8B-B14F-4D97-AF65-F5344CB8AC3E}">
        <p14:creationId xmlns:p14="http://schemas.microsoft.com/office/powerpoint/2010/main" val="11798256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00758BA-531F-EB80-BCA1-C571E86BFD47}"/>
              </a:ext>
            </a:extLst>
          </p:cNvPr>
          <p:cNvSpPr txBox="1"/>
          <p:nvPr/>
        </p:nvSpPr>
        <p:spPr>
          <a:xfrm>
            <a:off x="503612" y="406569"/>
            <a:ext cx="850367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The chart shows that the number of different species of UK moths has decreased from 1970 to 2019.</a:t>
            </a:r>
          </a:p>
          <a:p>
            <a:endParaRPr lang="en-GB" sz="2800" dirty="0"/>
          </a:p>
          <a:p>
            <a:endParaRPr lang="en-GB" sz="2800" dirty="0"/>
          </a:p>
          <a:p>
            <a:r>
              <a:rPr lang="en-GB" sz="2800" dirty="0"/>
              <a:t>If few species now exist, many species must have gone </a:t>
            </a:r>
            <a:r>
              <a:rPr lang="en-GB" sz="2800" b="1" dirty="0"/>
              <a:t>extinct</a:t>
            </a:r>
            <a:r>
              <a:rPr lang="en-GB" sz="2800" dirty="0"/>
              <a:t>.</a:t>
            </a:r>
          </a:p>
          <a:p>
            <a:endParaRPr lang="en-GB" sz="2800" dirty="0"/>
          </a:p>
          <a:p>
            <a:endParaRPr lang="en-GB" sz="2800" dirty="0"/>
          </a:p>
          <a:p>
            <a:r>
              <a:rPr lang="en-GB" sz="2800" dirty="0"/>
              <a:t>The tiger moth could be next.</a:t>
            </a:r>
          </a:p>
        </p:txBody>
      </p:sp>
      <p:pic>
        <p:nvPicPr>
          <p:cNvPr id="15" name="Picture 1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51CDB7F2-A0BD-D834-76A9-2CA24B5188C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b="15000"/>
          <a:stretch/>
        </p:blipFill>
        <p:spPr>
          <a:xfrm rot="1691331">
            <a:off x="4215691" y="2534453"/>
            <a:ext cx="579104" cy="492238"/>
          </a:xfrm>
          <a:prstGeom prst="rect">
            <a:avLst/>
          </a:prstGeom>
        </p:spPr>
      </p:pic>
      <p:pic>
        <p:nvPicPr>
          <p:cNvPr id="16" name="Picture 1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EB9FF4C6-53DF-6077-D1BE-42785DB9727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b="15000"/>
          <a:stretch/>
        </p:blipFill>
        <p:spPr>
          <a:xfrm rot="19840675">
            <a:off x="5253678" y="3651490"/>
            <a:ext cx="579104" cy="492238"/>
          </a:xfrm>
          <a:prstGeom prst="rect">
            <a:avLst/>
          </a:prstGeom>
        </p:spPr>
      </p:pic>
      <p:pic>
        <p:nvPicPr>
          <p:cNvPr id="17" name="Picture 1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5A424821-022A-A440-C730-D29C6996551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b="15000"/>
          <a:stretch/>
        </p:blipFill>
        <p:spPr>
          <a:xfrm rot="12564468">
            <a:off x="6083306" y="2689648"/>
            <a:ext cx="579104" cy="492238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AEBB0E5D-29C4-5076-AA8E-CDB442D12D4E}"/>
              </a:ext>
            </a:extLst>
          </p:cNvPr>
          <p:cNvGrpSpPr/>
          <p:nvPr/>
        </p:nvGrpSpPr>
        <p:grpSpPr>
          <a:xfrm>
            <a:off x="2256651" y="1105644"/>
            <a:ext cx="6624244" cy="3434877"/>
            <a:chOff x="2230344" y="957183"/>
            <a:chExt cx="6624244" cy="3434877"/>
          </a:xfrm>
        </p:grpSpPr>
        <p:pic>
          <p:nvPicPr>
            <p:cNvPr id="10" name="Picture 9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6E1C991D-61E3-8F16-0B09-BFD11BBA9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 b="15000"/>
            <a:stretch/>
          </p:blipFill>
          <p:spPr>
            <a:xfrm rot="14177946">
              <a:off x="8287059" y="1003199"/>
              <a:ext cx="613545" cy="521513"/>
            </a:xfrm>
            <a:prstGeom prst="rect">
              <a:avLst/>
            </a:prstGeom>
          </p:spPr>
        </p:pic>
        <p:pic>
          <p:nvPicPr>
            <p:cNvPr id="23" name="Picture 22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40A0A92C-443C-8215-131A-1E9A969261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 b="15000"/>
            <a:stretch/>
          </p:blipFill>
          <p:spPr>
            <a:xfrm>
              <a:off x="6765133" y="3870547"/>
              <a:ext cx="613545" cy="521513"/>
            </a:xfrm>
            <a:prstGeom prst="rect">
              <a:avLst/>
            </a:prstGeom>
          </p:spPr>
        </p:pic>
        <p:pic>
          <p:nvPicPr>
            <p:cNvPr id="24" name="Picture 23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C1A932FF-4424-7588-0EB2-1B4E29BF8D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 b="15000"/>
            <a:stretch/>
          </p:blipFill>
          <p:spPr>
            <a:xfrm rot="10288623">
              <a:off x="2230344" y="2445255"/>
              <a:ext cx="613545" cy="521513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0191C3F-4641-6785-BF3A-168E8C1BFE2E}"/>
              </a:ext>
            </a:extLst>
          </p:cNvPr>
          <p:cNvGrpSpPr/>
          <p:nvPr/>
        </p:nvGrpSpPr>
        <p:grpSpPr>
          <a:xfrm>
            <a:off x="183497" y="348446"/>
            <a:ext cx="8091722" cy="3542117"/>
            <a:chOff x="149652" y="162488"/>
            <a:chExt cx="8091722" cy="3542117"/>
          </a:xfrm>
        </p:grpSpPr>
        <p:pic>
          <p:nvPicPr>
            <p:cNvPr id="28" name="Picture 27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4B9691D0-32D1-5F7F-1F7B-307C2AC40D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 b="15000"/>
            <a:stretch/>
          </p:blipFill>
          <p:spPr>
            <a:xfrm rot="16649038">
              <a:off x="123719" y="188421"/>
              <a:ext cx="345767" cy="293902"/>
            </a:xfrm>
            <a:prstGeom prst="rect">
              <a:avLst/>
            </a:prstGeom>
          </p:spPr>
        </p:pic>
        <p:pic>
          <p:nvPicPr>
            <p:cNvPr id="29" name="Picture 28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0BA2DF8A-14DC-4022-2C33-340A22E1A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 b="15000"/>
            <a:stretch/>
          </p:blipFill>
          <p:spPr>
            <a:xfrm rot="13689685">
              <a:off x="1647640" y="3096512"/>
              <a:ext cx="345767" cy="293902"/>
            </a:xfrm>
            <a:prstGeom prst="rect">
              <a:avLst/>
            </a:prstGeom>
          </p:spPr>
        </p:pic>
        <p:pic>
          <p:nvPicPr>
            <p:cNvPr id="30" name="Picture 29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691B04A0-C7F2-FD9D-73EF-D1B6718A62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 b="15000"/>
            <a:stretch/>
          </p:blipFill>
          <p:spPr>
            <a:xfrm rot="7570754">
              <a:off x="5184188" y="1479408"/>
              <a:ext cx="345767" cy="293902"/>
            </a:xfrm>
            <a:prstGeom prst="rect">
              <a:avLst/>
            </a:prstGeom>
          </p:spPr>
        </p:pic>
        <p:pic>
          <p:nvPicPr>
            <p:cNvPr id="31" name="Picture 30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601A17AF-56E1-7440-AA53-60FFCF90CC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 b="15000"/>
            <a:stretch/>
          </p:blipFill>
          <p:spPr>
            <a:xfrm rot="12680529">
              <a:off x="7895607" y="2777363"/>
              <a:ext cx="345767" cy="293902"/>
            </a:xfrm>
            <a:prstGeom prst="rect">
              <a:avLst/>
            </a:prstGeom>
          </p:spPr>
        </p:pic>
        <p:pic>
          <p:nvPicPr>
            <p:cNvPr id="32" name="Picture 31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ED1B36CB-C0A1-1346-6B87-7E0589C972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 b="15000"/>
            <a:stretch/>
          </p:blipFill>
          <p:spPr>
            <a:xfrm rot="9434574">
              <a:off x="7895606" y="3410703"/>
              <a:ext cx="345767" cy="293902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7A52743-1D0C-48DF-CCB1-8521A2E8E411}"/>
              </a:ext>
            </a:extLst>
          </p:cNvPr>
          <p:cNvGrpSpPr/>
          <p:nvPr/>
        </p:nvGrpSpPr>
        <p:grpSpPr>
          <a:xfrm>
            <a:off x="536271" y="94070"/>
            <a:ext cx="7522013" cy="3619022"/>
            <a:chOff x="536271" y="94070"/>
            <a:chExt cx="7522013" cy="3619022"/>
          </a:xfrm>
        </p:grpSpPr>
        <p:pic>
          <p:nvPicPr>
            <p:cNvPr id="7" name="Picture 6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623D0BFB-599D-82B2-BB71-590C42821D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b="15000"/>
            <a:stretch/>
          </p:blipFill>
          <p:spPr>
            <a:xfrm>
              <a:off x="6991637" y="3004477"/>
              <a:ext cx="466165" cy="396240"/>
            </a:xfrm>
            <a:prstGeom prst="rect">
              <a:avLst/>
            </a:prstGeom>
          </p:spPr>
        </p:pic>
        <p:pic>
          <p:nvPicPr>
            <p:cNvPr id="18" name="Picture 17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4BCE5BF6-251E-C01B-9A4F-2A125D00F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b="15000"/>
            <a:stretch/>
          </p:blipFill>
          <p:spPr>
            <a:xfrm rot="19892140">
              <a:off x="536271" y="3349487"/>
              <a:ext cx="427771" cy="363605"/>
            </a:xfrm>
            <a:prstGeom prst="rect">
              <a:avLst/>
            </a:prstGeom>
          </p:spPr>
        </p:pic>
        <p:pic>
          <p:nvPicPr>
            <p:cNvPr id="19" name="Picture 18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1A6C99AA-3BBA-889A-F41C-EA87112834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b="15000"/>
            <a:stretch/>
          </p:blipFill>
          <p:spPr>
            <a:xfrm rot="1849129">
              <a:off x="3247713" y="3088384"/>
              <a:ext cx="427771" cy="363605"/>
            </a:xfrm>
            <a:prstGeom prst="rect">
              <a:avLst/>
            </a:prstGeom>
          </p:spPr>
        </p:pic>
        <p:pic>
          <p:nvPicPr>
            <p:cNvPr id="20" name="Picture 19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731821E6-9872-FD16-1BDB-7D854B1AF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b="15000"/>
            <a:stretch/>
          </p:blipFill>
          <p:spPr>
            <a:xfrm rot="6517804">
              <a:off x="5276112" y="2976014"/>
              <a:ext cx="427771" cy="363605"/>
            </a:xfrm>
            <a:prstGeom prst="rect">
              <a:avLst/>
            </a:prstGeom>
          </p:spPr>
        </p:pic>
        <p:pic>
          <p:nvPicPr>
            <p:cNvPr id="21" name="Picture 20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7D70DA8A-A100-9EC7-4DBE-97A0E9D72E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b="15000"/>
            <a:stretch/>
          </p:blipFill>
          <p:spPr>
            <a:xfrm rot="16908317">
              <a:off x="2194399" y="1314300"/>
              <a:ext cx="427771" cy="363605"/>
            </a:xfrm>
            <a:prstGeom prst="rect">
              <a:avLst/>
            </a:prstGeom>
          </p:spPr>
        </p:pic>
        <p:pic>
          <p:nvPicPr>
            <p:cNvPr id="33" name="Picture 32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F70EA093-6807-FB0A-B4CB-3997920327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b="15000"/>
            <a:stretch/>
          </p:blipFill>
          <p:spPr>
            <a:xfrm rot="12672381">
              <a:off x="7630513" y="94070"/>
              <a:ext cx="427771" cy="363605"/>
            </a:xfrm>
            <a:prstGeom prst="rect">
              <a:avLst/>
            </a:prstGeom>
          </p:spPr>
        </p:pic>
      </p:grpSp>
      <p:pic>
        <p:nvPicPr>
          <p:cNvPr id="34" name="Picture 3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B29E4EF-D03C-E96E-FADF-E11D3F29C1D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b="15000"/>
          <a:stretch/>
        </p:blipFill>
        <p:spPr>
          <a:xfrm rot="11736170">
            <a:off x="8551233" y="2849383"/>
            <a:ext cx="579104" cy="4922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95AD39-1259-808C-5716-FC5EC1DEAF54}"/>
              </a:ext>
            </a:extLst>
          </p:cNvPr>
          <p:cNvSpPr txBox="1"/>
          <p:nvPr/>
        </p:nvSpPr>
        <p:spPr>
          <a:xfrm>
            <a:off x="8229600" y="0"/>
            <a:ext cx="914400" cy="373380"/>
          </a:xfrm>
          <a:prstGeom prst="rect">
            <a:avLst/>
          </a:prstGeom>
          <a:solidFill>
            <a:srgbClr val="582C8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Main</a:t>
            </a:r>
          </a:p>
        </p:txBody>
      </p:sp>
    </p:spTree>
    <p:extLst>
      <p:ext uri="{BB962C8B-B14F-4D97-AF65-F5344CB8AC3E}">
        <p14:creationId xmlns:p14="http://schemas.microsoft.com/office/powerpoint/2010/main" val="626727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00758BA-531F-EB80-BCA1-C571E86BFD47}"/>
              </a:ext>
            </a:extLst>
          </p:cNvPr>
          <p:cNvSpPr txBox="1"/>
          <p:nvPr/>
        </p:nvSpPr>
        <p:spPr>
          <a:xfrm>
            <a:off x="423333" y="255721"/>
            <a:ext cx="8263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582C83"/>
                </a:solidFill>
              </a:rPr>
              <a:t>What does this chart show?</a:t>
            </a:r>
          </a:p>
        </p:txBody>
      </p:sp>
      <p:pic>
        <p:nvPicPr>
          <p:cNvPr id="2" name="Picture 1" descr="A screenshot of a screen&#10;&#10;Description automatically generated">
            <a:extLst>
              <a:ext uri="{FF2B5EF4-FFF2-40B4-BE49-F238E27FC236}">
                <a16:creationId xmlns:a16="http://schemas.microsoft.com/office/drawing/2014/main" id="{B4FDCAFB-AB85-8E03-43AE-56DE46EB87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542" b="9804"/>
          <a:stretch/>
        </p:blipFill>
        <p:spPr>
          <a:xfrm>
            <a:off x="498992" y="1353640"/>
            <a:ext cx="6707858" cy="29657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3A6C68-0193-11B1-B5AE-2D22A46DF2E9}"/>
              </a:ext>
            </a:extLst>
          </p:cNvPr>
          <p:cNvSpPr txBox="1"/>
          <p:nvPr/>
        </p:nvSpPr>
        <p:spPr>
          <a:xfrm>
            <a:off x="147303" y="4296320"/>
            <a:ext cx="1395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1890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6157F5-65E7-5AE0-2DB6-5B0D4C464635}"/>
              </a:ext>
            </a:extLst>
          </p:cNvPr>
          <p:cNvSpPr txBox="1"/>
          <p:nvPr/>
        </p:nvSpPr>
        <p:spPr>
          <a:xfrm>
            <a:off x="6590247" y="4296320"/>
            <a:ext cx="1395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2023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1E2F86-8043-4CB7-C86E-401B9BA177AB}"/>
              </a:ext>
            </a:extLst>
          </p:cNvPr>
          <p:cNvSpPr txBox="1"/>
          <p:nvPr/>
        </p:nvSpPr>
        <p:spPr>
          <a:xfrm>
            <a:off x="7985554" y="1743316"/>
            <a:ext cx="2163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High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1A4EC3-6383-4B78-7756-714B0524B5A4}"/>
              </a:ext>
            </a:extLst>
          </p:cNvPr>
          <p:cNvSpPr txBox="1"/>
          <p:nvPr/>
        </p:nvSpPr>
        <p:spPr>
          <a:xfrm>
            <a:off x="8005101" y="3838247"/>
            <a:ext cx="1363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Low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898801B-E013-FBD4-A525-C07D3B708762}"/>
              </a:ext>
            </a:extLst>
          </p:cNvPr>
          <p:cNvCxnSpPr>
            <a:cxnSpLocks/>
          </p:cNvCxnSpPr>
          <p:nvPr/>
        </p:nvCxnSpPr>
        <p:spPr>
          <a:xfrm>
            <a:off x="8367929" y="2386532"/>
            <a:ext cx="0" cy="145171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1DBD7CED-8433-415F-8E8F-12DF15A9DA13}"/>
              </a:ext>
            </a:extLst>
          </p:cNvPr>
          <p:cNvGrpSpPr/>
          <p:nvPr/>
        </p:nvGrpSpPr>
        <p:grpSpPr>
          <a:xfrm>
            <a:off x="7591416" y="1839510"/>
            <a:ext cx="338668" cy="2386480"/>
            <a:chOff x="7732604" y="1818197"/>
            <a:chExt cx="338668" cy="276130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AE83230-0210-01A3-276E-D71EC9462A19}"/>
                </a:ext>
              </a:extLst>
            </p:cNvPr>
            <p:cNvSpPr/>
            <p:nvPr/>
          </p:nvSpPr>
          <p:spPr>
            <a:xfrm>
              <a:off x="7732605" y="1818197"/>
              <a:ext cx="338667" cy="311573"/>
            </a:xfrm>
            <a:prstGeom prst="rect">
              <a:avLst/>
            </a:prstGeom>
            <a:solidFill>
              <a:srgbClr val="4400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CEB0133-AD84-37A2-B263-CCDB3C589327}"/>
                </a:ext>
              </a:extLst>
            </p:cNvPr>
            <p:cNvSpPr/>
            <p:nvPr/>
          </p:nvSpPr>
          <p:spPr>
            <a:xfrm>
              <a:off x="7732605" y="2129770"/>
              <a:ext cx="338667" cy="311573"/>
            </a:xfrm>
            <a:prstGeom prst="rect">
              <a:avLst/>
            </a:prstGeom>
            <a:solidFill>
              <a:srgbClr val="A8111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0D260C4-4D6C-A886-249B-9325151803F0}"/>
                </a:ext>
              </a:extLst>
            </p:cNvPr>
            <p:cNvSpPr/>
            <p:nvPr/>
          </p:nvSpPr>
          <p:spPr>
            <a:xfrm>
              <a:off x="7732605" y="2441343"/>
              <a:ext cx="338667" cy="311573"/>
            </a:xfrm>
            <a:prstGeom prst="rect">
              <a:avLst/>
            </a:prstGeom>
            <a:solidFill>
              <a:srgbClr val="CB181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C747E22-B156-BF9E-C4FF-B89613BDB8D1}"/>
                </a:ext>
              </a:extLst>
            </p:cNvPr>
            <p:cNvSpPr/>
            <p:nvPr/>
          </p:nvSpPr>
          <p:spPr>
            <a:xfrm>
              <a:off x="7732605" y="2752916"/>
              <a:ext cx="338667" cy="311573"/>
            </a:xfrm>
            <a:prstGeom prst="rect">
              <a:avLst/>
            </a:prstGeom>
            <a:solidFill>
              <a:srgbClr val="FB6A4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1B346FB-E220-73B8-23B4-098699D9F6DB}"/>
                </a:ext>
              </a:extLst>
            </p:cNvPr>
            <p:cNvSpPr/>
            <p:nvPr/>
          </p:nvSpPr>
          <p:spPr>
            <a:xfrm>
              <a:off x="7732604" y="3064489"/>
              <a:ext cx="338667" cy="311573"/>
            </a:xfrm>
            <a:prstGeom prst="rect">
              <a:avLst/>
            </a:prstGeom>
            <a:solidFill>
              <a:srgbClr val="FEE0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877C071-3D04-EF01-7812-5AB92E7B3A75}"/>
                </a:ext>
              </a:extLst>
            </p:cNvPr>
            <p:cNvSpPr/>
            <p:nvPr/>
          </p:nvSpPr>
          <p:spPr>
            <a:xfrm>
              <a:off x="7732605" y="3372675"/>
              <a:ext cx="338667" cy="311573"/>
            </a:xfrm>
            <a:prstGeom prst="rect">
              <a:avLst/>
            </a:prstGeom>
            <a:solidFill>
              <a:srgbClr val="DEEBF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D8D5634-E07D-8643-DBD1-2CA78F2D3274}"/>
                </a:ext>
              </a:extLst>
            </p:cNvPr>
            <p:cNvSpPr/>
            <p:nvPr/>
          </p:nvSpPr>
          <p:spPr>
            <a:xfrm>
              <a:off x="7732605" y="3665159"/>
              <a:ext cx="338667" cy="311573"/>
            </a:xfrm>
            <a:prstGeom prst="rect">
              <a:avLst/>
            </a:prstGeom>
            <a:solidFill>
              <a:srgbClr val="9ECAE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5B79C36-909A-A461-2C86-CA1262CE3D55}"/>
                </a:ext>
              </a:extLst>
            </p:cNvPr>
            <p:cNvSpPr/>
            <p:nvPr/>
          </p:nvSpPr>
          <p:spPr>
            <a:xfrm>
              <a:off x="7732605" y="3975075"/>
              <a:ext cx="338667" cy="311573"/>
            </a:xfrm>
            <a:prstGeom prst="rect">
              <a:avLst/>
            </a:prstGeom>
            <a:solidFill>
              <a:srgbClr val="2171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DA237F4-C5EE-4180-15EB-2C3F43AD363E}"/>
                </a:ext>
              </a:extLst>
            </p:cNvPr>
            <p:cNvSpPr/>
            <p:nvPr/>
          </p:nvSpPr>
          <p:spPr>
            <a:xfrm>
              <a:off x="7732605" y="4267931"/>
              <a:ext cx="338667" cy="311573"/>
            </a:xfrm>
            <a:prstGeom prst="rect">
              <a:avLst/>
            </a:prstGeom>
            <a:solidFill>
              <a:srgbClr val="00184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59DC0368-8E77-12F6-D476-94C1FB404BB7}"/>
              </a:ext>
            </a:extLst>
          </p:cNvPr>
          <p:cNvSpPr txBox="1"/>
          <p:nvPr/>
        </p:nvSpPr>
        <p:spPr>
          <a:xfrm>
            <a:off x="440266" y="891974"/>
            <a:ext cx="8263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UK temperature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48461F2-9446-70BF-3791-148240B3B92F}"/>
              </a:ext>
            </a:extLst>
          </p:cNvPr>
          <p:cNvSpPr txBox="1"/>
          <p:nvPr/>
        </p:nvSpPr>
        <p:spPr>
          <a:xfrm>
            <a:off x="8229600" y="0"/>
            <a:ext cx="914400" cy="373380"/>
          </a:xfrm>
          <a:prstGeom prst="rect">
            <a:avLst/>
          </a:prstGeom>
          <a:solidFill>
            <a:srgbClr val="582C8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Main</a:t>
            </a:r>
          </a:p>
        </p:txBody>
      </p:sp>
    </p:spTree>
    <p:extLst>
      <p:ext uri="{BB962C8B-B14F-4D97-AF65-F5344CB8AC3E}">
        <p14:creationId xmlns:p14="http://schemas.microsoft.com/office/powerpoint/2010/main" val="35102272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1015</TotalTime>
  <Words>714</Words>
  <Application>Microsoft Office PowerPoint</Application>
  <PresentationFormat>On-screen Show (16:9)</PresentationFormat>
  <Paragraphs>128</Paragraphs>
  <Slides>17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MS Mincho</vt:lpstr>
      <vt:lpstr>Aptos</vt:lpstr>
      <vt:lpstr>Arial</vt:lpstr>
      <vt:lpstr>Office Theme</vt:lpstr>
      <vt:lpstr>Insects in decline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Education Strategy 2021-2023  ‘Formal ‘ Education</dc:title>
  <dc:creator>Sylvia Knight</dc:creator>
  <cp:lastModifiedBy>Georgia Prasad</cp:lastModifiedBy>
  <cp:revision>19</cp:revision>
  <dcterms:created xsi:type="dcterms:W3CDTF">2020-09-07T14:44:18Z</dcterms:created>
  <dcterms:modified xsi:type="dcterms:W3CDTF">2025-03-18T17:43:25Z</dcterms:modified>
</cp:coreProperties>
</file>