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76" r:id="rId2"/>
    <p:sldId id="281" r:id="rId3"/>
    <p:sldId id="313" r:id="rId4"/>
    <p:sldId id="273" r:id="rId5"/>
    <p:sldId id="299" r:id="rId6"/>
    <p:sldId id="274" r:id="rId7"/>
    <p:sldId id="288" r:id="rId8"/>
    <p:sldId id="311" r:id="rId9"/>
    <p:sldId id="282" r:id="rId10"/>
    <p:sldId id="306" r:id="rId11"/>
    <p:sldId id="315" r:id="rId12"/>
    <p:sldId id="314" r:id="rId13"/>
    <p:sldId id="275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D3EE23-DED9-EC98-CEA9-F286AF61FAA5}" name="Tony Sherborne" initials="TS" userId="22e183d2424b5dbc" providerId="Windows Live"/>
  <p188:author id="{53DDCDD7-9D13-6DB3-652B-2BE3D921AC86}" name="Gemma Young" initials="GY" userId="652694ebf482f56f" providerId="Windows Live"/>
  <p188:author id="{EEAEF3F1-1815-FE4C-D1C2-E289F2BDB45A}" name="TS" initials="TS" userId="TS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17E"/>
    <a:srgbClr val="FFFFFF"/>
    <a:srgbClr val="51595B"/>
    <a:srgbClr val="C2C2C2"/>
    <a:srgbClr val="003996"/>
    <a:srgbClr val="582C83"/>
    <a:srgbClr val="CACACA"/>
    <a:srgbClr val="D6ECFF"/>
    <a:srgbClr val="96E0FF"/>
    <a:srgbClr val="0458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24"/>
    <p:restoredTop sz="77951" autoAdjust="0"/>
  </p:normalViewPr>
  <p:slideViewPr>
    <p:cSldViewPr snapToGrid="0" snapToObjects="1">
      <p:cViewPr varScale="1">
        <p:scale>
          <a:sx n="114" d="100"/>
          <a:sy n="114" d="100"/>
        </p:scale>
        <p:origin x="19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44B0A-6C80-427F-B721-D1434819A5BB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1C9E9-B477-44D0-9E59-FCDDE57718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632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0B0C0C"/>
                </a:solidFill>
                <a:effectLst/>
                <a:latin typeface="GDS Transport"/>
              </a:rPr>
              <a:t>From KS4 </a:t>
            </a:r>
            <a:r>
              <a:rPr lang="en-US" dirty="0">
                <a:solidFill>
                  <a:srgbClr val="0B0C0C"/>
                </a:solidFill>
                <a:latin typeface="GDS Transport"/>
              </a:rPr>
              <a:t>NC:</a:t>
            </a:r>
          </a:p>
          <a:p>
            <a:pPr algn="l"/>
            <a:r>
              <a:rPr lang="en-US" b="0" i="0" dirty="0">
                <a:solidFill>
                  <a:srgbClr val="0B0C0C"/>
                </a:solidFill>
                <a:effectLst/>
                <a:latin typeface="GDS Transport"/>
              </a:rPr>
              <a:t>explaining everyday and technological applications of science; evaluating associated personal, social, economic and environmental implications; and making decisions based on the evaluation of evidence and arguments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1C9E9-B477-44D0-9E59-FCDDE57718E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282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AD459-1DF2-8227-DF55-96F385960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9427C6-D888-8B9A-A4BC-50B2C22A19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0EFB69-9E7D-AE68-155F-C467B8B66D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Image: deposit photos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8BFDC-A0A7-2E7E-AACA-287525CBE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1C9E9-B477-44D0-9E59-FCDDE57718E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624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FEA57-6848-3B67-7A0B-A2791856B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583C3D-1D4F-4062-597A-08C7764FE2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C6FFCF-2042-2211-8E14-2FF2A4FFF2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Image: under license from Deposit photos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E2ABB-42D4-3A5F-97B5-A9C7093FB3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1C9E9-B477-44D0-9E59-FCDDE57718E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020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1C9E9-B477-44D0-9E59-FCDDE57718E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696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1C9E9-B477-44D0-9E59-FCDDE57718E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841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1C9E9-B477-44D0-9E59-FCDDE57718E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504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1C9E9-B477-44D0-9E59-FCDDE57718E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607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1C9E9-B477-44D0-9E59-FCDDE57718E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428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Image: Deposit Photos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1C9E9-B477-44D0-9E59-FCDDE57718E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482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Deposit photos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1C9E9-B477-44D0-9E59-FCDDE57718E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238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098861-ED96-8540-8B53-CDD731A4F9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189" y="1464177"/>
            <a:ext cx="8377518" cy="2470047"/>
          </a:xfrm>
        </p:spPr>
        <p:txBody>
          <a:bodyPr anchor="ctr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46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72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21477"/>
            <a:ext cx="7886700" cy="2139553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78127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7575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936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E3027D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E3027D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24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828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55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6427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4E547B-16B9-5744-A1F0-04B6844C4A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33926"/>
            <a:ext cx="7822346" cy="4095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4E6D20-4788-1849-AF09-167481258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6870" y="4759859"/>
            <a:ext cx="1160290" cy="35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9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582C8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582C8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582C8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582C8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582C83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582C83"/>
        </a:buClr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showyourstripes.info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hyperlink" Target="https://www.youtube.com/watch?v=zbk2VkvtWI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hyperlink" Target="https://youtu.be/1t4vQKqej9E?si=eaXOjNAO3jPVXTCT&amp;t=9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1AFEA-CB88-978D-B02A-35E791C38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189" y="1037457"/>
            <a:ext cx="8377518" cy="2470047"/>
          </a:xfrm>
        </p:spPr>
        <p:txBody>
          <a:bodyPr>
            <a:normAutofit/>
          </a:bodyPr>
          <a:lstStyle/>
          <a:p>
            <a:pPr algn="ctr"/>
            <a:r>
              <a:rPr lang="en-GB" sz="5400" dirty="0"/>
              <a:t>The Kelp Forest </a:t>
            </a:r>
            <a:r>
              <a:rPr lang="en-GB" sz="5400" dirty="0">
                <a:latin typeface="Segoe UI" panose="020B0502040204020203" pitchFamily="34" charset="0"/>
              </a:rPr>
              <a:t>I</a:t>
            </a:r>
            <a:r>
              <a:rPr lang="en-GB" sz="54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nitiative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260496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AE3662-6A00-B6AE-E8DF-E11D9E4069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57"/>
          <a:stretch/>
        </p:blipFill>
        <p:spPr>
          <a:xfrm flipH="1">
            <a:off x="0" y="0"/>
            <a:ext cx="3308350" cy="47859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0B3AC4-225E-DD17-E982-077833452409}"/>
              </a:ext>
            </a:extLst>
          </p:cNvPr>
          <p:cNvSpPr txBox="1"/>
          <p:nvPr/>
        </p:nvSpPr>
        <p:spPr>
          <a:xfrm>
            <a:off x="3441670" y="570668"/>
            <a:ext cx="5357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Now comes question Q4 – we need to say if our idea can help solve any more of Earth’s problems.</a:t>
            </a:r>
          </a:p>
          <a:p>
            <a:endParaRPr lang="en-GB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8B77E0-BFA2-2CAD-745A-AD90F5F1724E}"/>
              </a:ext>
            </a:extLst>
          </p:cNvPr>
          <p:cNvSpPr txBox="1"/>
          <p:nvPr/>
        </p:nvSpPr>
        <p:spPr>
          <a:xfrm>
            <a:off x="3441670" y="1976676"/>
            <a:ext cx="535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There is another major one…</a:t>
            </a:r>
          </a:p>
          <a:p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B958F7-2202-1C0B-1F13-F7A6D989FC22}"/>
              </a:ext>
            </a:extLst>
          </p:cNvPr>
          <p:cNvSpPr txBox="1"/>
          <p:nvPr/>
        </p:nvSpPr>
        <p:spPr>
          <a:xfrm>
            <a:off x="8343900" y="0"/>
            <a:ext cx="800100" cy="369332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Main </a:t>
            </a:r>
          </a:p>
        </p:txBody>
      </p:sp>
    </p:spTree>
    <p:extLst>
      <p:ext uri="{BB962C8B-B14F-4D97-AF65-F5344CB8AC3E}">
        <p14:creationId xmlns:p14="http://schemas.microsoft.com/office/powerpoint/2010/main" val="4097325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1B6486-969E-D83D-5660-2E43F8DC8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33" y="1661219"/>
            <a:ext cx="5244174" cy="24398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8AACA2-E426-F546-5653-07844696003E}"/>
              </a:ext>
            </a:extLst>
          </p:cNvPr>
          <p:cNvSpPr txBox="1"/>
          <p:nvPr/>
        </p:nvSpPr>
        <p:spPr>
          <a:xfrm>
            <a:off x="1058333" y="263134"/>
            <a:ext cx="6782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582C83"/>
                </a:solidFill>
              </a:rPr>
              <a:t>Here’s the problem. What do these stripes tell us?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5F6C8B-8951-642D-28A2-EF84F2E97D45}"/>
              </a:ext>
            </a:extLst>
          </p:cNvPr>
          <p:cNvGrpSpPr/>
          <p:nvPr/>
        </p:nvGrpSpPr>
        <p:grpSpPr>
          <a:xfrm>
            <a:off x="500697" y="1243109"/>
            <a:ext cx="8142606" cy="3301025"/>
            <a:chOff x="467994" y="236444"/>
            <a:chExt cx="8842989" cy="45753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D235AB-088A-A543-2CFE-CE04EB5E9959}"/>
                </a:ext>
              </a:extLst>
            </p:cNvPr>
            <p:cNvSpPr/>
            <p:nvPr/>
          </p:nvSpPr>
          <p:spPr>
            <a:xfrm>
              <a:off x="6564251" y="1267806"/>
              <a:ext cx="404080" cy="412216"/>
            </a:xfrm>
            <a:prstGeom prst="rect">
              <a:avLst/>
            </a:prstGeom>
            <a:solidFill>
              <a:srgbClr val="35C2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C46256E-FE50-AD95-EE66-D36B11CDA9A9}"/>
                </a:ext>
              </a:extLst>
            </p:cNvPr>
            <p:cNvSpPr/>
            <p:nvPr/>
          </p:nvSpPr>
          <p:spPr>
            <a:xfrm>
              <a:off x="6564251" y="1680022"/>
              <a:ext cx="404080" cy="412216"/>
            </a:xfrm>
            <a:prstGeom prst="rect">
              <a:avLst/>
            </a:prstGeom>
            <a:solidFill>
              <a:srgbClr val="85DB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B7F7006-6963-57BF-932C-7A8A86D9A8BD}"/>
                </a:ext>
              </a:extLst>
            </p:cNvPr>
            <p:cNvSpPr/>
            <p:nvPr/>
          </p:nvSpPr>
          <p:spPr>
            <a:xfrm>
              <a:off x="6564251" y="2092237"/>
              <a:ext cx="404080" cy="412216"/>
            </a:xfrm>
            <a:prstGeom prst="rect">
              <a:avLst/>
            </a:prstGeom>
            <a:solidFill>
              <a:srgbClr val="ACE6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DE71E-61C6-AA8B-1EDD-6B7F1E97DD31}"/>
                </a:ext>
              </a:extLst>
            </p:cNvPr>
            <p:cNvSpPr/>
            <p:nvPr/>
          </p:nvSpPr>
          <p:spPr>
            <a:xfrm>
              <a:off x="6564251" y="2504453"/>
              <a:ext cx="404080" cy="412216"/>
            </a:xfrm>
            <a:prstGeom prst="rect">
              <a:avLst/>
            </a:prstGeom>
            <a:solidFill>
              <a:srgbClr val="E7F80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5089374-AA0D-DFEE-7A79-A282793E21FF}"/>
                </a:ext>
              </a:extLst>
            </p:cNvPr>
            <p:cNvSpPr/>
            <p:nvPr/>
          </p:nvSpPr>
          <p:spPr>
            <a:xfrm>
              <a:off x="6564250" y="2916669"/>
              <a:ext cx="404080" cy="41221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3783CB-1816-24EC-F154-4F6FE50E51A9}"/>
                </a:ext>
              </a:extLst>
            </p:cNvPr>
            <p:cNvSpPr/>
            <p:nvPr/>
          </p:nvSpPr>
          <p:spPr>
            <a:xfrm>
              <a:off x="6564251" y="3324403"/>
              <a:ext cx="404080" cy="412216"/>
            </a:xfrm>
            <a:prstGeom prst="rect">
              <a:avLst/>
            </a:prstGeom>
            <a:solidFill>
              <a:srgbClr val="E3E3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70303FC-BECC-5F6A-03C4-5A907C46D0AF}"/>
                </a:ext>
              </a:extLst>
            </p:cNvPr>
            <p:cNvSpPr/>
            <p:nvPr/>
          </p:nvSpPr>
          <p:spPr>
            <a:xfrm>
              <a:off x="6564251" y="3711364"/>
              <a:ext cx="404080" cy="412216"/>
            </a:xfrm>
            <a:prstGeom prst="rect">
              <a:avLst/>
            </a:prstGeom>
            <a:solidFill>
              <a:srgbClr val="9E9E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A17373-C9E1-EAB4-BC55-666F0A7048D2}"/>
                </a:ext>
              </a:extLst>
            </p:cNvPr>
            <p:cNvSpPr txBox="1"/>
            <p:nvPr/>
          </p:nvSpPr>
          <p:spPr>
            <a:xfrm>
              <a:off x="467994" y="4171913"/>
              <a:ext cx="1664809" cy="63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1970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CA814F8-00D3-04BE-ADC6-C557C0F6AE47}"/>
                </a:ext>
              </a:extLst>
            </p:cNvPr>
            <p:cNvSpPr txBox="1"/>
            <p:nvPr/>
          </p:nvSpPr>
          <p:spPr>
            <a:xfrm>
              <a:off x="5768613" y="4171913"/>
              <a:ext cx="1664809" cy="63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2019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637DB6-25EE-A92D-E784-79F6C331DC19}"/>
                </a:ext>
              </a:extLst>
            </p:cNvPr>
            <p:cNvSpPr txBox="1"/>
            <p:nvPr/>
          </p:nvSpPr>
          <p:spPr>
            <a:xfrm>
              <a:off x="6957217" y="1138199"/>
              <a:ext cx="2175971" cy="63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Many species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E5E3C6-3098-0591-41D2-B2745103E63D}"/>
                </a:ext>
              </a:extLst>
            </p:cNvPr>
            <p:cNvSpPr txBox="1"/>
            <p:nvPr/>
          </p:nvSpPr>
          <p:spPr>
            <a:xfrm>
              <a:off x="6957217" y="3658335"/>
              <a:ext cx="2353766" cy="63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Few species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18FC73C-58B3-4D52-0169-DC6E7D4AEF68}"/>
                </a:ext>
              </a:extLst>
            </p:cNvPr>
            <p:cNvCxnSpPr/>
            <p:nvPr/>
          </p:nvCxnSpPr>
          <p:spPr>
            <a:xfrm>
              <a:off x="7131986" y="1752097"/>
              <a:ext cx="0" cy="19062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A093AEB-DCB2-C48C-02F1-41B01B39335D}"/>
                </a:ext>
              </a:extLst>
            </p:cNvPr>
            <p:cNvSpPr txBox="1"/>
            <p:nvPr/>
          </p:nvSpPr>
          <p:spPr>
            <a:xfrm>
              <a:off x="6433935" y="595699"/>
              <a:ext cx="2810373" cy="63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Key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65132E9-0A7A-E733-9695-D73EAD438F43}"/>
                </a:ext>
              </a:extLst>
            </p:cNvPr>
            <p:cNvSpPr txBox="1"/>
            <p:nvPr/>
          </p:nvSpPr>
          <p:spPr>
            <a:xfrm>
              <a:off x="603339" y="236444"/>
              <a:ext cx="5695250" cy="63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Number species on Earth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049DA6B-A53C-BF99-B7ED-89A61C50B98E}"/>
              </a:ext>
            </a:extLst>
          </p:cNvPr>
          <p:cNvSpPr txBox="1"/>
          <p:nvPr/>
        </p:nvSpPr>
        <p:spPr>
          <a:xfrm>
            <a:off x="8343900" y="0"/>
            <a:ext cx="800100" cy="369332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Main </a:t>
            </a:r>
          </a:p>
        </p:txBody>
      </p:sp>
      <p:pic>
        <p:nvPicPr>
          <p:cNvPr id="2" name="Picture 1" descr="A person holding books and smiling&#10;&#10;Description automatically generated">
            <a:extLst>
              <a:ext uri="{FF2B5EF4-FFF2-40B4-BE49-F238E27FC236}">
                <a16:creationId xmlns:a16="http://schemas.microsoft.com/office/drawing/2014/main" id="{974E1BBA-51BD-8C67-81FC-652D50EC7F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518" t="20253" r="23704" b="46667"/>
          <a:stretch/>
        </p:blipFill>
        <p:spPr>
          <a:xfrm flipH="1">
            <a:off x="101095" y="47532"/>
            <a:ext cx="957238" cy="99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16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E4E50-4244-2B6F-61C5-8E4E53E4A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hild holding a book and holding a blue backpack&#10;&#10;Description automatically generated">
            <a:extLst>
              <a:ext uri="{FF2B5EF4-FFF2-40B4-BE49-F238E27FC236}">
                <a16:creationId xmlns:a16="http://schemas.microsoft.com/office/drawing/2014/main" id="{EC24C1F5-AF3A-CCA9-63B9-F35AD815F8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72" r="18917"/>
          <a:stretch/>
        </p:blipFill>
        <p:spPr>
          <a:xfrm flipH="1">
            <a:off x="191883" y="-1601"/>
            <a:ext cx="2699982" cy="32309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01945A-5354-FFAB-F908-A26A4F8DBB52}"/>
              </a:ext>
            </a:extLst>
          </p:cNvPr>
          <p:cNvSpPr txBox="1"/>
          <p:nvPr/>
        </p:nvSpPr>
        <p:spPr>
          <a:xfrm>
            <a:off x="2895600" y="113468"/>
            <a:ext cx="57226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number of different species on Earth – its </a:t>
            </a:r>
            <a:r>
              <a:rPr lang="en-GB" sz="2400" b="1" dirty="0"/>
              <a:t>biodiversity</a:t>
            </a:r>
            <a:r>
              <a:rPr lang="en-GB" sz="2400" dirty="0"/>
              <a:t> - is decreasing.</a:t>
            </a:r>
          </a:p>
          <a:p>
            <a:endParaRPr lang="en-GB" sz="2400" dirty="0"/>
          </a:p>
          <a:p>
            <a:r>
              <a:rPr lang="en-GB" sz="2400" dirty="0"/>
              <a:t>Our next claim is:</a:t>
            </a:r>
          </a:p>
          <a:p>
            <a:r>
              <a:rPr lang="en-GB" sz="2400" dirty="0"/>
              <a:t>Growing kelp can help increase biodiversity.</a:t>
            </a:r>
          </a:p>
          <a:p>
            <a:endParaRPr lang="en-GB" sz="2400" dirty="0"/>
          </a:p>
          <a:p>
            <a:r>
              <a:rPr lang="en-GB" sz="2400" dirty="0"/>
              <a:t>Use the information I found online to support this claim.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611978-3F9B-8130-3B28-A710A299C4F3}"/>
              </a:ext>
            </a:extLst>
          </p:cNvPr>
          <p:cNvSpPr/>
          <p:nvPr/>
        </p:nvSpPr>
        <p:spPr>
          <a:xfrm>
            <a:off x="191589" y="3230940"/>
            <a:ext cx="8632372" cy="1569660"/>
          </a:xfrm>
          <a:prstGeom prst="rect">
            <a:avLst/>
          </a:prstGeom>
          <a:solidFill>
            <a:srgbClr val="00399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6460C2-8FCF-EF48-6828-030C6AABC5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50" y="3362755"/>
            <a:ext cx="1250475" cy="769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7236F8-B83B-BB08-C167-87CB77AD96EB}"/>
              </a:ext>
            </a:extLst>
          </p:cNvPr>
          <p:cNvSpPr txBox="1"/>
          <p:nvPr/>
        </p:nvSpPr>
        <p:spPr>
          <a:xfrm>
            <a:off x="1697721" y="3230940"/>
            <a:ext cx="69990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Read the information.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Answer Q4 about other benefits.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Structure your answer as claim, evidence and reasoning.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1BD5EB-4757-792C-5DB2-5B2EB74CBC91}"/>
              </a:ext>
            </a:extLst>
          </p:cNvPr>
          <p:cNvSpPr txBox="1"/>
          <p:nvPr/>
        </p:nvSpPr>
        <p:spPr>
          <a:xfrm>
            <a:off x="8343900" y="0"/>
            <a:ext cx="800100" cy="369332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Main </a:t>
            </a:r>
          </a:p>
        </p:txBody>
      </p:sp>
    </p:spTree>
    <p:extLst>
      <p:ext uri="{BB962C8B-B14F-4D97-AF65-F5344CB8AC3E}">
        <p14:creationId xmlns:p14="http://schemas.microsoft.com/office/powerpoint/2010/main" val="4270031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2987B38-F9D3-0FAC-A942-612732854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053722"/>
              </p:ext>
            </p:extLst>
          </p:nvPr>
        </p:nvGraphicFramePr>
        <p:xfrm>
          <a:off x="562906" y="684530"/>
          <a:ext cx="8306772" cy="275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8714">
                  <a:extLst>
                    <a:ext uri="{9D8B030D-6E8A-4147-A177-3AD203B41FA5}">
                      <a16:colId xmlns:a16="http://schemas.microsoft.com/office/drawing/2014/main" val="135720369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008799642"/>
                    </a:ext>
                  </a:extLst>
                </a:gridCol>
                <a:gridCol w="5356858">
                  <a:extLst>
                    <a:ext uri="{9D8B030D-6E8A-4147-A177-3AD203B41FA5}">
                      <a16:colId xmlns:a16="http://schemas.microsoft.com/office/drawing/2014/main" val="2012495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Slide(s)</a:t>
                      </a:r>
                    </a:p>
                  </a:txBody>
                  <a:tcPr>
                    <a:solidFill>
                      <a:srgbClr val="582C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Image</a:t>
                      </a:r>
                    </a:p>
                  </a:txBody>
                  <a:tcPr>
                    <a:solidFill>
                      <a:srgbClr val="582C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Credit</a:t>
                      </a:r>
                    </a:p>
                  </a:txBody>
                  <a:tcPr>
                    <a:solidFill>
                      <a:srgbClr val="582C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312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Climate stripes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effectLst/>
                        </a:rPr>
                        <a:t>Professor Ed Hawkins (University of Reading) </a:t>
                      </a:r>
                      <a:r>
                        <a:rPr lang="en-US" sz="1200" b="0" i="0" dirty="0"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https://showyourstripes.info/</a:t>
                      </a:r>
                      <a:endParaRPr lang="en-US" sz="1200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821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effectLst/>
                        </a:rPr>
                        <a:t>Kelp forest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effectLst/>
                        </a:rPr>
                        <a:t>NOAA's National Ocean Service, CC BY 2.0 &lt;https://creativecommons.org/licenses/by/2.0&gt;, via Wikimedia Commons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120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6,7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effectLst/>
                        </a:rPr>
                        <a:t>Global warming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effectLst/>
                        </a:rPr>
                        <a:t>A loose necktie, CC BY-SA 4.0 &lt;https://creativecommons.org/licenses/by-sa/4.0&gt;, via Wikimedia Commons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731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6,8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Carbon uptake and photosynthesis in a seagrass meadow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effectLst/>
                        </a:rPr>
                        <a:t>Cullen-Unsworth L, Jones B, Lilley R and Unsworth R, CC BY 4.0 &lt;https://creativecommons.org/licenses/by/4.0&gt;, via Wikimedia Commons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124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Biodiversity stripes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effectLst/>
                        </a:rPr>
                        <a:t>Contains public sector information from Defra, licensed under the Open </a:t>
                      </a:r>
                      <a:r>
                        <a:rPr lang="en-US" sz="1200" b="0" i="0">
                          <a:effectLst/>
                        </a:rPr>
                        <a:t>Government License </a:t>
                      </a:r>
                      <a:r>
                        <a:rPr lang="en-US" sz="1200" b="0" i="0" dirty="0">
                          <a:effectLst/>
                        </a:rPr>
                        <a:t>v3.0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65364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204D948-02FB-5654-F62F-820E50CE9616}"/>
              </a:ext>
            </a:extLst>
          </p:cNvPr>
          <p:cNvSpPr txBox="1"/>
          <p:nvPr/>
        </p:nvSpPr>
        <p:spPr>
          <a:xfrm>
            <a:off x="267340" y="113474"/>
            <a:ext cx="6328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582C83"/>
                </a:solidFill>
              </a:rPr>
              <a:t>Image credits</a:t>
            </a:r>
          </a:p>
        </p:txBody>
      </p:sp>
    </p:spTree>
    <p:extLst>
      <p:ext uri="{BB962C8B-B14F-4D97-AF65-F5344CB8AC3E}">
        <p14:creationId xmlns:p14="http://schemas.microsoft.com/office/powerpoint/2010/main" val="3754806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6A07EB-6AF6-8A34-7A1F-DD15BF7DB5C4}"/>
              </a:ext>
            </a:extLst>
          </p:cNvPr>
          <p:cNvSpPr txBox="1"/>
          <p:nvPr/>
        </p:nvSpPr>
        <p:spPr>
          <a:xfrm>
            <a:off x="609600" y="1150620"/>
            <a:ext cx="68351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By the end of this lesson, you will be able to:</a:t>
            </a:r>
          </a:p>
          <a:p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Explain how a method to reduce global warming works.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Use evidence and reasoning to support a claim.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80F9B5-645B-D805-6D52-7F5F72EB24D8}"/>
              </a:ext>
            </a:extLst>
          </p:cNvPr>
          <p:cNvSpPr txBox="1"/>
          <p:nvPr/>
        </p:nvSpPr>
        <p:spPr>
          <a:xfrm>
            <a:off x="7962900" y="0"/>
            <a:ext cx="1181100" cy="646331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2835674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42F75-C594-2ABF-A1C6-889A2A48D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ild holding a book and holding a notebook&#10;&#10;Description automatically generated">
            <a:extLst>
              <a:ext uri="{FF2B5EF4-FFF2-40B4-BE49-F238E27FC236}">
                <a16:creationId xmlns:a16="http://schemas.microsoft.com/office/drawing/2014/main" id="{3B29DC9B-EA31-3C88-51C5-C6D708A633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467" r="20510"/>
          <a:stretch/>
        </p:blipFill>
        <p:spPr>
          <a:xfrm flipH="1">
            <a:off x="-47013" y="0"/>
            <a:ext cx="3960136" cy="479808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1F94597-86F0-8F5F-C6B3-AB4CEA32D0A2}"/>
              </a:ext>
            </a:extLst>
          </p:cNvPr>
          <p:cNvSpPr/>
          <p:nvPr/>
        </p:nvSpPr>
        <p:spPr>
          <a:xfrm>
            <a:off x="3913122" y="0"/>
            <a:ext cx="5230877" cy="4798086"/>
          </a:xfrm>
          <a:prstGeom prst="rect">
            <a:avLst/>
          </a:prstGeom>
          <a:solidFill>
            <a:srgbClr val="D8DA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93B585-5B2B-AF67-5228-CAF08CA0CD8D}"/>
              </a:ext>
            </a:extLst>
          </p:cNvPr>
          <p:cNvSpPr txBox="1"/>
          <p:nvPr/>
        </p:nvSpPr>
        <p:spPr>
          <a:xfrm>
            <a:off x="4050680" y="328904"/>
            <a:ext cx="53407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Look at this – we could win          </a:t>
            </a:r>
          </a:p>
          <a:p>
            <a:r>
              <a:rPr lang="en-GB" sz="2400" dirty="0"/>
              <a:t>£1 million to help save the Earth!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1E2FC-5281-DAE0-FB98-F69D2891F992}"/>
              </a:ext>
            </a:extLst>
          </p:cNvPr>
          <p:cNvSpPr txBox="1"/>
          <p:nvPr/>
        </p:nvSpPr>
        <p:spPr>
          <a:xfrm>
            <a:off x="4836810" y="2774176"/>
            <a:ext cx="3063240" cy="461665"/>
          </a:xfrm>
          <a:prstGeom prst="rect">
            <a:avLst/>
          </a:prstGeom>
          <a:solidFill>
            <a:srgbClr val="0039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Click to find out more </a:t>
            </a:r>
          </a:p>
        </p:txBody>
      </p:sp>
      <p:sp>
        <p:nvSpPr>
          <p:cNvPr id="9" name="Action Button: Blank 8">
            <a:hlinkClick r:id="rId4" highlightClick="1"/>
            <a:extLst>
              <a:ext uri="{FF2B5EF4-FFF2-40B4-BE49-F238E27FC236}">
                <a16:creationId xmlns:a16="http://schemas.microsoft.com/office/drawing/2014/main" id="{03A2D188-5598-0C76-5FB2-C7A06D39D654}"/>
              </a:ext>
            </a:extLst>
          </p:cNvPr>
          <p:cNvSpPr/>
          <p:nvPr/>
        </p:nvSpPr>
        <p:spPr>
          <a:xfrm>
            <a:off x="4836810" y="2766084"/>
            <a:ext cx="3063240" cy="461665"/>
          </a:xfrm>
          <a:prstGeom prst="actionButtonBlank">
            <a:avLst/>
          </a:prstGeom>
          <a:solidFill>
            <a:srgbClr val="4472C4">
              <a:alpha val="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99E646-EE0B-9D47-0416-C079EEA70417}"/>
              </a:ext>
            </a:extLst>
          </p:cNvPr>
          <p:cNvSpPr/>
          <p:nvPr/>
        </p:nvSpPr>
        <p:spPr>
          <a:xfrm>
            <a:off x="4836811" y="1274468"/>
            <a:ext cx="3063240" cy="14892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B2681D5D-4CD9-8526-F7E6-138B33716F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3101" y="1277604"/>
            <a:ext cx="2250660" cy="14997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569C89-F8CD-4CC6-F046-76BC3D24B46E}"/>
              </a:ext>
            </a:extLst>
          </p:cNvPr>
          <p:cNvSpPr txBox="1"/>
          <p:nvPr/>
        </p:nvSpPr>
        <p:spPr>
          <a:xfrm>
            <a:off x="5361655" y="1845592"/>
            <a:ext cx="2132106" cy="9181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  <a:ea typeface="+mj-ea"/>
                <a:cs typeface="+mj-cs"/>
              </a:rPr>
              <a:t>THE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ea typeface="+mj-ea"/>
                <a:cs typeface="+mj-cs"/>
              </a:rPr>
              <a:t>EARTHSHOT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ea typeface="+mj-ea"/>
                <a:cs typeface="+mj-cs"/>
              </a:rPr>
              <a:t>PRIZE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AAE24C-113F-D59A-6D7B-6D72B6E6949A}"/>
              </a:ext>
            </a:extLst>
          </p:cNvPr>
          <p:cNvSpPr txBox="1"/>
          <p:nvPr/>
        </p:nvSpPr>
        <p:spPr>
          <a:xfrm>
            <a:off x="8229600" y="0"/>
            <a:ext cx="914400" cy="373380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Starter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3049A4-714B-C340-3E46-D9EE0398AC6E}"/>
              </a:ext>
            </a:extLst>
          </p:cNvPr>
          <p:cNvSpPr txBox="1"/>
          <p:nvPr/>
        </p:nvSpPr>
        <p:spPr>
          <a:xfrm>
            <a:off x="0" y="4232251"/>
            <a:ext cx="9144000" cy="523220"/>
          </a:xfrm>
          <a:prstGeom prst="rect">
            <a:avLst/>
          </a:prstGeom>
          <a:solidFill>
            <a:srgbClr val="E5007E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Can we submit an </a:t>
            </a:r>
            <a:r>
              <a:rPr lang="en-GB" sz="2800" b="1" dirty="0" err="1">
                <a:solidFill>
                  <a:schemeClr val="bg1"/>
                </a:solidFill>
              </a:rPr>
              <a:t>Earthshot</a:t>
            </a:r>
            <a:r>
              <a:rPr lang="en-GB" sz="2800" b="1" dirty="0">
                <a:solidFill>
                  <a:schemeClr val="bg1"/>
                </a:solidFill>
              </a:rPr>
              <a:t> idea to reduce global warming?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BB295C-E532-EA4A-0A35-D33172040386}"/>
              </a:ext>
            </a:extLst>
          </p:cNvPr>
          <p:cNvSpPr txBox="1"/>
          <p:nvPr/>
        </p:nvSpPr>
        <p:spPr>
          <a:xfrm>
            <a:off x="4050680" y="3358639"/>
            <a:ext cx="4635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My school is entering and we’re looking for a partner school.</a:t>
            </a:r>
          </a:p>
        </p:txBody>
      </p:sp>
    </p:spTree>
    <p:extLst>
      <p:ext uri="{BB962C8B-B14F-4D97-AF65-F5344CB8AC3E}">
        <p14:creationId xmlns:p14="http://schemas.microsoft.com/office/powerpoint/2010/main" val="343354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4D7E6C33-319F-0070-2CFF-CFC54967327D}"/>
              </a:ext>
            </a:extLst>
          </p:cNvPr>
          <p:cNvSpPr txBox="1"/>
          <p:nvPr/>
        </p:nvSpPr>
        <p:spPr>
          <a:xfrm>
            <a:off x="8229600" y="0"/>
            <a:ext cx="914400" cy="373380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Starter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E398EA-250A-F2A5-6578-01603FB6B6BE}"/>
              </a:ext>
            </a:extLst>
          </p:cNvPr>
          <p:cNvSpPr txBox="1"/>
          <p:nvPr/>
        </p:nvSpPr>
        <p:spPr>
          <a:xfrm>
            <a:off x="790056" y="4270366"/>
            <a:ext cx="1395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1850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352559-5271-5E4E-1B2B-12B657AA54A9}"/>
              </a:ext>
            </a:extLst>
          </p:cNvPr>
          <p:cNvSpPr txBox="1"/>
          <p:nvPr/>
        </p:nvSpPr>
        <p:spPr>
          <a:xfrm>
            <a:off x="7233000" y="4270366"/>
            <a:ext cx="1395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2023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B75487-C1A7-2C8D-4FF2-51DBBA00E59D}"/>
              </a:ext>
            </a:extLst>
          </p:cNvPr>
          <p:cNvSpPr txBox="1"/>
          <p:nvPr/>
        </p:nvSpPr>
        <p:spPr>
          <a:xfrm>
            <a:off x="1058333" y="1041698"/>
            <a:ext cx="8263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Average world temperature</a:t>
            </a:r>
          </a:p>
        </p:txBody>
      </p:sp>
      <p:pic>
        <p:nvPicPr>
          <p:cNvPr id="23" name="Picture 22" descr="A blue and pink vertical lines&#10;&#10;Description automatically generated">
            <a:extLst>
              <a:ext uri="{FF2B5EF4-FFF2-40B4-BE49-F238E27FC236}">
                <a16:creationId xmlns:a16="http://schemas.microsoft.com/office/drawing/2014/main" id="{BCD8AA65-FCB3-8A8B-900F-CBEF11206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679" y="1420531"/>
            <a:ext cx="6552231" cy="2849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EA0757-E93F-D1BE-A945-AFA3E72A8F21}"/>
              </a:ext>
            </a:extLst>
          </p:cNvPr>
          <p:cNvSpPr txBox="1"/>
          <p:nvPr/>
        </p:nvSpPr>
        <p:spPr>
          <a:xfrm>
            <a:off x="1058333" y="263134"/>
            <a:ext cx="6782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582C83"/>
                </a:solidFill>
              </a:rPr>
              <a:t>Here’s the problem. What do these stripes tell us?</a:t>
            </a:r>
          </a:p>
        </p:txBody>
      </p:sp>
      <p:pic>
        <p:nvPicPr>
          <p:cNvPr id="7" name="Picture 6" descr="A person holding books and smiling&#10;&#10;Description automatically generated">
            <a:extLst>
              <a:ext uri="{FF2B5EF4-FFF2-40B4-BE49-F238E27FC236}">
                <a16:creationId xmlns:a16="http://schemas.microsoft.com/office/drawing/2014/main" id="{25C84104-3949-AAA1-3B20-D6B5AEC4D8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518" t="20253" r="23704" b="46667"/>
          <a:stretch/>
        </p:blipFill>
        <p:spPr>
          <a:xfrm flipH="1">
            <a:off x="101095" y="47532"/>
            <a:ext cx="957238" cy="99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27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light shining through the plants&#10;&#10;Description automatically generated">
            <a:extLst>
              <a:ext uri="{FF2B5EF4-FFF2-40B4-BE49-F238E27FC236}">
                <a16:creationId xmlns:a16="http://schemas.microsoft.com/office/drawing/2014/main" id="{7FBE2F9F-5366-C865-225B-F671A3870B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6182" y="-1"/>
            <a:ext cx="4017818" cy="47867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A9CFC8-9D46-E380-28EE-7C967A715164}"/>
              </a:ext>
            </a:extLst>
          </p:cNvPr>
          <p:cNvSpPr txBox="1"/>
          <p:nvPr/>
        </p:nvSpPr>
        <p:spPr>
          <a:xfrm>
            <a:off x="8229600" y="0"/>
            <a:ext cx="914400" cy="373380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Starter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0758BA-531F-EB80-BCA1-C571E86BFD47}"/>
              </a:ext>
            </a:extLst>
          </p:cNvPr>
          <p:cNvSpPr txBox="1"/>
          <p:nvPr/>
        </p:nvSpPr>
        <p:spPr>
          <a:xfrm>
            <a:off x="180548" y="1786920"/>
            <a:ext cx="4861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Our </a:t>
            </a:r>
            <a:r>
              <a:rPr lang="en-GB" sz="2400" dirty="0" err="1"/>
              <a:t>Earthshot</a:t>
            </a:r>
            <a:r>
              <a:rPr lang="en-GB" sz="2400" dirty="0"/>
              <a:t> idea is to plant kelp </a:t>
            </a:r>
          </a:p>
          <a:p>
            <a:r>
              <a:rPr lang="en-GB" sz="2400" dirty="0"/>
              <a:t>(a type of algae) along the UK coast. 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Find out more.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ED2B1D-AB18-7DF5-078A-8636AE151C44}"/>
              </a:ext>
            </a:extLst>
          </p:cNvPr>
          <p:cNvSpPr txBox="1"/>
          <p:nvPr/>
        </p:nvSpPr>
        <p:spPr>
          <a:xfrm>
            <a:off x="2636516" y="3110571"/>
            <a:ext cx="1572032" cy="830997"/>
          </a:xfrm>
          <a:prstGeom prst="rect">
            <a:avLst/>
          </a:prstGeom>
          <a:solidFill>
            <a:srgbClr val="0039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Explore a kelp forest</a:t>
            </a:r>
          </a:p>
        </p:txBody>
      </p:sp>
      <p:sp>
        <p:nvSpPr>
          <p:cNvPr id="8" name="Action Button: Blank 7">
            <a:hlinkClick r:id="rId4" highlightClick="1"/>
            <a:extLst>
              <a:ext uri="{FF2B5EF4-FFF2-40B4-BE49-F238E27FC236}">
                <a16:creationId xmlns:a16="http://schemas.microsoft.com/office/drawing/2014/main" id="{B024CF96-13F3-9758-4500-C80ACA4CF7D7}"/>
              </a:ext>
            </a:extLst>
          </p:cNvPr>
          <p:cNvSpPr/>
          <p:nvPr/>
        </p:nvSpPr>
        <p:spPr>
          <a:xfrm>
            <a:off x="2636516" y="3111232"/>
            <a:ext cx="1572032" cy="830997"/>
          </a:xfrm>
          <a:prstGeom prst="actionButtonBlank">
            <a:avLst/>
          </a:prstGeom>
          <a:solidFill>
            <a:srgbClr val="4472C4">
              <a:alpha val="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A6C5FF-EBD2-2B1F-BD07-01BBCBE47C36}"/>
              </a:ext>
            </a:extLst>
          </p:cNvPr>
          <p:cNvSpPr txBox="1"/>
          <p:nvPr/>
        </p:nvSpPr>
        <p:spPr>
          <a:xfrm>
            <a:off x="1070312" y="171093"/>
            <a:ext cx="3792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Right, average world temperatures have been increasing since 1850.</a:t>
            </a:r>
            <a:r>
              <a:rPr lang="en-US" sz="2400" dirty="0">
                <a:solidFill>
                  <a:srgbClr val="1F1F1F"/>
                </a:solidFill>
              </a:rPr>
              <a:t> </a:t>
            </a:r>
          </a:p>
        </p:txBody>
      </p:sp>
      <p:pic>
        <p:nvPicPr>
          <p:cNvPr id="4" name="Picture 3" descr="A person holding books and smiling&#10;&#10;Description automatically generated">
            <a:extLst>
              <a:ext uri="{FF2B5EF4-FFF2-40B4-BE49-F238E27FC236}">
                <a16:creationId xmlns:a16="http://schemas.microsoft.com/office/drawing/2014/main" id="{49CDA5B3-6480-1B56-2AA5-F28D94324B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518" t="20253" r="23704" b="46667"/>
          <a:stretch/>
        </p:blipFill>
        <p:spPr>
          <a:xfrm flipH="1">
            <a:off x="101095" y="47532"/>
            <a:ext cx="957238" cy="99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59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011D386-DB8A-F8A8-7DF3-A06AB4B042BB}"/>
              </a:ext>
            </a:extLst>
          </p:cNvPr>
          <p:cNvSpPr/>
          <p:nvPr/>
        </p:nvSpPr>
        <p:spPr>
          <a:xfrm>
            <a:off x="261257" y="3383280"/>
            <a:ext cx="8632372" cy="1362891"/>
          </a:xfrm>
          <a:prstGeom prst="rect">
            <a:avLst/>
          </a:prstGeom>
          <a:solidFill>
            <a:srgbClr val="00399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14CADA-70EA-ED59-5717-A20320580A80}"/>
              </a:ext>
            </a:extLst>
          </p:cNvPr>
          <p:cNvSpPr txBox="1"/>
          <p:nvPr/>
        </p:nvSpPr>
        <p:spPr>
          <a:xfrm>
            <a:off x="1573810" y="3497544"/>
            <a:ext cx="73551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out what the diagrams on the next slides mean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Calibri" panose="020F0502020204030204"/>
              </a:rPr>
              <a:t>Answer Q1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 what causes global warming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Answer Q2 about how kelp will reduce global warming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07B38C-48F4-7F92-771D-BBE4E30500B0}"/>
              </a:ext>
            </a:extLst>
          </p:cNvPr>
          <p:cNvSpPr txBox="1"/>
          <p:nvPr/>
        </p:nvSpPr>
        <p:spPr>
          <a:xfrm>
            <a:off x="1165108" y="236423"/>
            <a:ext cx="3889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To submit our idea, we’re going to fill in the application form together.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CD8B5F-D0DF-445F-CDD0-2BA0A757510E}"/>
              </a:ext>
            </a:extLst>
          </p:cNvPr>
          <p:cNvSpPr txBox="1"/>
          <p:nvPr/>
        </p:nvSpPr>
        <p:spPr>
          <a:xfrm>
            <a:off x="358678" y="1750457"/>
            <a:ext cx="469588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We’ve found these diagrams but they’re hard to make sense of. </a:t>
            </a:r>
          </a:p>
          <a:p>
            <a:pPr algn="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A5F357-8F26-0DEC-91A6-5FD65B6576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78" y="3765651"/>
            <a:ext cx="1250475" cy="7692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4BA1FA-649D-5DDE-85F2-7845D46E8CAD}"/>
              </a:ext>
            </a:extLst>
          </p:cNvPr>
          <p:cNvSpPr txBox="1"/>
          <p:nvPr/>
        </p:nvSpPr>
        <p:spPr>
          <a:xfrm>
            <a:off x="8343900" y="0"/>
            <a:ext cx="800100" cy="369332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Main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0235745-2465-4741-7452-C5B8F20786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398" y="445627"/>
            <a:ext cx="1889095" cy="25377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8CC6AB-2E1C-40BB-375D-C25F172306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701" y="1190518"/>
            <a:ext cx="1803192" cy="1449191"/>
          </a:xfrm>
          <a:prstGeom prst="rect">
            <a:avLst/>
          </a:prstGeom>
        </p:spPr>
      </p:pic>
      <p:pic>
        <p:nvPicPr>
          <p:cNvPr id="4" name="Picture 3" descr="A person holding books and smiling&#10;&#10;Description automatically generated">
            <a:extLst>
              <a:ext uri="{FF2B5EF4-FFF2-40B4-BE49-F238E27FC236}">
                <a16:creationId xmlns:a16="http://schemas.microsoft.com/office/drawing/2014/main" id="{23AEBDD4-B0A6-E5CC-3BE3-9F2FF10E71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518" t="20253" r="23704" b="46667"/>
          <a:stretch/>
        </p:blipFill>
        <p:spPr>
          <a:xfrm flipH="1">
            <a:off x="101095" y="47532"/>
            <a:ext cx="957238" cy="99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68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758BA-531F-EB80-BCA1-C571E86BFD47}"/>
              </a:ext>
            </a:extLst>
          </p:cNvPr>
          <p:cNvSpPr txBox="1"/>
          <p:nvPr/>
        </p:nvSpPr>
        <p:spPr>
          <a:xfrm>
            <a:off x="425093" y="941541"/>
            <a:ext cx="17681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Energy from the Sun (light and heat) is absorbed by the Earth’s surface, warming it up. The Earth’s surface releases heat back into the atmosphere.</a:t>
            </a:r>
            <a:endParaRPr lang="en-GB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42962E-4A1D-3C5B-3439-B8E9472C634E}"/>
              </a:ext>
            </a:extLst>
          </p:cNvPr>
          <p:cNvSpPr txBox="1"/>
          <p:nvPr/>
        </p:nvSpPr>
        <p:spPr>
          <a:xfrm>
            <a:off x="6212619" y="2432566"/>
            <a:ext cx="25806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Human activities release more greenhouse gases, so more energy is absorbed. This is global warming.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C61356-FBFD-817F-6CCE-5239A40F1502}"/>
              </a:ext>
            </a:extLst>
          </p:cNvPr>
          <p:cNvSpPr txBox="1"/>
          <p:nvPr/>
        </p:nvSpPr>
        <p:spPr>
          <a:xfrm>
            <a:off x="145308" y="955753"/>
            <a:ext cx="90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1A88B1-E759-2562-343E-DA8A31160181}"/>
              </a:ext>
            </a:extLst>
          </p:cNvPr>
          <p:cNvSpPr txBox="1"/>
          <p:nvPr/>
        </p:nvSpPr>
        <p:spPr>
          <a:xfrm>
            <a:off x="5930541" y="301183"/>
            <a:ext cx="90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46A13D-37F5-1B56-6152-EFBEA63AED6C}"/>
              </a:ext>
            </a:extLst>
          </p:cNvPr>
          <p:cNvSpPr txBox="1"/>
          <p:nvPr/>
        </p:nvSpPr>
        <p:spPr>
          <a:xfrm>
            <a:off x="5923204" y="2405839"/>
            <a:ext cx="90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F37B5D-552D-D6E0-9E3F-DCBC99FAB41A}"/>
              </a:ext>
            </a:extLst>
          </p:cNvPr>
          <p:cNvSpPr txBox="1"/>
          <p:nvPr/>
        </p:nvSpPr>
        <p:spPr>
          <a:xfrm>
            <a:off x="6212619" y="327206"/>
            <a:ext cx="26519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Greenhouse gases like CO</a:t>
            </a:r>
            <a:r>
              <a:rPr lang="en-GB" sz="2000" baseline="-25000" dirty="0"/>
              <a:t>2</a:t>
            </a:r>
            <a:r>
              <a:rPr lang="en-GB" sz="2000" dirty="0"/>
              <a:t> in the atmosphere absorb and emit heat. This keeps the Earth warm.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F9D768-4D61-0989-A883-53B96C3BABD9}"/>
              </a:ext>
            </a:extLst>
          </p:cNvPr>
          <p:cNvSpPr txBox="1"/>
          <p:nvPr/>
        </p:nvSpPr>
        <p:spPr>
          <a:xfrm>
            <a:off x="5622975" y="3817001"/>
            <a:ext cx="90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BC7819-8C82-E49F-BB9C-0C6677595617}"/>
              </a:ext>
            </a:extLst>
          </p:cNvPr>
          <p:cNvGrpSpPr/>
          <p:nvPr/>
        </p:nvGrpSpPr>
        <p:grpSpPr>
          <a:xfrm>
            <a:off x="2311288" y="62364"/>
            <a:ext cx="3517782" cy="4706574"/>
            <a:chOff x="2642527" y="57266"/>
            <a:chExt cx="3517782" cy="47065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C5A095-0164-85CA-A2B8-C4EAEC889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642527" y="57266"/>
              <a:ext cx="3517782" cy="470657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742B1E-AD95-C710-4AC6-AF35F7D34F15}"/>
                </a:ext>
              </a:extLst>
            </p:cNvPr>
            <p:cNvSpPr txBox="1"/>
            <p:nvPr/>
          </p:nvSpPr>
          <p:spPr>
            <a:xfrm>
              <a:off x="4949955" y="1648251"/>
              <a:ext cx="905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40A6D7-51DB-F701-04BE-B501232095F8}"/>
                </a:ext>
              </a:extLst>
            </p:cNvPr>
            <p:cNvSpPr txBox="1"/>
            <p:nvPr/>
          </p:nvSpPr>
          <p:spPr>
            <a:xfrm>
              <a:off x="3771416" y="3906564"/>
              <a:ext cx="905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6FF22A0-2912-4955-08A5-F428196AB0E7}"/>
                </a:ext>
              </a:extLst>
            </p:cNvPr>
            <p:cNvSpPr/>
            <p:nvPr/>
          </p:nvSpPr>
          <p:spPr>
            <a:xfrm flipH="1">
              <a:off x="5339164" y="3672069"/>
              <a:ext cx="257242" cy="144931"/>
            </a:xfrm>
            <a:custGeom>
              <a:avLst/>
              <a:gdLst>
                <a:gd name="connsiteX0" fmla="*/ 164805 w 164805"/>
                <a:gd name="connsiteY0" fmla="*/ 0 h 122274"/>
                <a:gd name="connsiteX1" fmla="*/ 69112 w 164805"/>
                <a:gd name="connsiteY1" fmla="*/ 122274 h 122274"/>
                <a:gd name="connsiteX2" fmla="*/ 26582 w 164805"/>
                <a:gd name="connsiteY2" fmla="*/ 122274 h 122274"/>
                <a:gd name="connsiteX3" fmla="*/ 0 w 164805"/>
                <a:gd name="connsiteY3" fmla="*/ 21265 h 122274"/>
                <a:gd name="connsiteX4" fmla="*/ 164805 w 164805"/>
                <a:gd name="connsiteY4" fmla="*/ 0 h 122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805" h="122274">
                  <a:moveTo>
                    <a:pt x="164805" y="0"/>
                  </a:moveTo>
                  <a:lnTo>
                    <a:pt x="69112" y="122274"/>
                  </a:lnTo>
                  <a:lnTo>
                    <a:pt x="26582" y="122274"/>
                  </a:lnTo>
                  <a:lnTo>
                    <a:pt x="0" y="21265"/>
                  </a:lnTo>
                  <a:lnTo>
                    <a:pt x="164805" y="0"/>
                  </a:lnTo>
                  <a:close/>
                </a:path>
              </a:pathLst>
            </a:custGeom>
            <a:solidFill>
              <a:srgbClr val="5159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3CA247B-9613-BCE7-4E02-DA0B17C3DBD0}"/>
                </a:ext>
              </a:extLst>
            </p:cNvPr>
            <p:cNvGrpSpPr/>
            <p:nvPr/>
          </p:nvGrpSpPr>
          <p:grpSpPr>
            <a:xfrm flipH="1">
              <a:off x="4736011" y="2551316"/>
              <a:ext cx="1417053" cy="2175877"/>
              <a:chOff x="2657016" y="2536267"/>
              <a:chExt cx="1417053" cy="2175877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E42BB07F-CCDF-06E9-556D-D27C1310E351}"/>
                  </a:ext>
                </a:extLst>
              </p:cNvPr>
              <p:cNvSpPr/>
              <p:nvPr/>
            </p:nvSpPr>
            <p:spPr>
              <a:xfrm rot="1792162">
                <a:off x="3519377" y="2536267"/>
                <a:ext cx="127590" cy="198040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rgbClr val="C2C2C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31A892E-851E-F238-0481-AAE606F3EC35}"/>
                  </a:ext>
                </a:extLst>
              </p:cNvPr>
              <p:cNvSpPr/>
              <p:nvPr/>
            </p:nvSpPr>
            <p:spPr>
              <a:xfrm>
                <a:off x="2782718" y="3067492"/>
                <a:ext cx="510363" cy="824023"/>
              </a:xfrm>
              <a:custGeom>
                <a:avLst/>
                <a:gdLst>
                  <a:gd name="connsiteX0" fmla="*/ 494414 w 494414"/>
                  <a:gd name="connsiteY0" fmla="*/ 845288 h 845288"/>
                  <a:gd name="connsiteX1" fmla="*/ 404037 w 494414"/>
                  <a:gd name="connsiteY1" fmla="*/ 749595 h 845288"/>
                  <a:gd name="connsiteX2" fmla="*/ 329609 w 494414"/>
                  <a:gd name="connsiteY2" fmla="*/ 680484 h 845288"/>
                  <a:gd name="connsiteX3" fmla="*/ 281762 w 494414"/>
                  <a:gd name="connsiteY3" fmla="*/ 568842 h 845288"/>
                  <a:gd name="connsiteX4" fmla="*/ 260497 w 494414"/>
                  <a:gd name="connsiteY4" fmla="*/ 425302 h 845288"/>
                  <a:gd name="connsiteX5" fmla="*/ 175437 w 494414"/>
                  <a:gd name="connsiteY5" fmla="*/ 334926 h 845288"/>
                  <a:gd name="connsiteX6" fmla="*/ 69111 w 494414"/>
                  <a:gd name="connsiteY6" fmla="*/ 255181 h 845288"/>
                  <a:gd name="connsiteX7" fmla="*/ 15949 w 494414"/>
                  <a:gd name="connsiteY7" fmla="*/ 122274 h 845288"/>
                  <a:gd name="connsiteX8" fmla="*/ 0 w 494414"/>
                  <a:gd name="connsiteY8" fmla="*/ 0 h 845288"/>
                  <a:gd name="connsiteX0" fmla="*/ 494414 w 494414"/>
                  <a:gd name="connsiteY0" fmla="*/ 845288 h 845288"/>
                  <a:gd name="connsiteX1" fmla="*/ 430619 w 494414"/>
                  <a:gd name="connsiteY1" fmla="*/ 744278 h 845288"/>
                  <a:gd name="connsiteX2" fmla="*/ 329609 w 494414"/>
                  <a:gd name="connsiteY2" fmla="*/ 680484 h 845288"/>
                  <a:gd name="connsiteX3" fmla="*/ 281762 w 494414"/>
                  <a:gd name="connsiteY3" fmla="*/ 568842 h 845288"/>
                  <a:gd name="connsiteX4" fmla="*/ 260497 w 494414"/>
                  <a:gd name="connsiteY4" fmla="*/ 425302 h 845288"/>
                  <a:gd name="connsiteX5" fmla="*/ 175437 w 494414"/>
                  <a:gd name="connsiteY5" fmla="*/ 334926 h 845288"/>
                  <a:gd name="connsiteX6" fmla="*/ 69111 w 494414"/>
                  <a:gd name="connsiteY6" fmla="*/ 255181 h 845288"/>
                  <a:gd name="connsiteX7" fmla="*/ 15949 w 494414"/>
                  <a:gd name="connsiteY7" fmla="*/ 122274 h 845288"/>
                  <a:gd name="connsiteX8" fmla="*/ 0 w 494414"/>
                  <a:gd name="connsiteY8" fmla="*/ 0 h 845288"/>
                  <a:gd name="connsiteX0" fmla="*/ 510363 w 510363"/>
                  <a:gd name="connsiteY0" fmla="*/ 824023 h 824023"/>
                  <a:gd name="connsiteX1" fmla="*/ 430619 w 510363"/>
                  <a:gd name="connsiteY1" fmla="*/ 744278 h 824023"/>
                  <a:gd name="connsiteX2" fmla="*/ 329609 w 510363"/>
                  <a:gd name="connsiteY2" fmla="*/ 680484 h 824023"/>
                  <a:gd name="connsiteX3" fmla="*/ 281762 w 510363"/>
                  <a:gd name="connsiteY3" fmla="*/ 568842 h 824023"/>
                  <a:gd name="connsiteX4" fmla="*/ 260497 w 510363"/>
                  <a:gd name="connsiteY4" fmla="*/ 425302 h 824023"/>
                  <a:gd name="connsiteX5" fmla="*/ 175437 w 510363"/>
                  <a:gd name="connsiteY5" fmla="*/ 334926 h 824023"/>
                  <a:gd name="connsiteX6" fmla="*/ 69111 w 510363"/>
                  <a:gd name="connsiteY6" fmla="*/ 255181 h 824023"/>
                  <a:gd name="connsiteX7" fmla="*/ 15949 w 510363"/>
                  <a:gd name="connsiteY7" fmla="*/ 122274 h 824023"/>
                  <a:gd name="connsiteX8" fmla="*/ 0 w 510363"/>
                  <a:gd name="connsiteY8" fmla="*/ 0 h 824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363" h="824023">
                    <a:moveTo>
                      <a:pt x="510363" y="824023"/>
                    </a:moveTo>
                    <a:cubicBezTo>
                      <a:pt x="478022" y="789910"/>
                      <a:pt x="460744" y="768201"/>
                      <a:pt x="430619" y="744278"/>
                    </a:cubicBezTo>
                    <a:cubicBezTo>
                      <a:pt x="400494" y="720355"/>
                      <a:pt x="354419" y="709723"/>
                      <a:pt x="329609" y="680484"/>
                    </a:cubicBezTo>
                    <a:cubicBezTo>
                      <a:pt x="304800" y="651245"/>
                      <a:pt x="293281" y="611372"/>
                      <a:pt x="281762" y="568842"/>
                    </a:cubicBezTo>
                    <a:cubicBezTo>
                      <a:pt x="270243" y="526312"/>
                      <a:pt x="278218" y="464288"/>
                      <a:pt x="260497" y="425302"/>
                    </a:cubicBezTo>
                    <a:cubicBezTo>
                      <a:pt x="242776" y="386316"/>
                      <a:pt x="207335" y="363279"/>
                      <a:pt x="175437" y="334926"/>
                    </a:cubicBezTo>
                    <a:cubicBezTo>
                      <a:pt x="143539" y="306572"/>
                      <a:pt x="95692" y="290623"/>
                      <a:pt x="69111" y="255181"/>
                    </a:cubicBezTo>
                    <a:cubicBezTo>
                      <a:pt x="42530" y="219739"/>
                      <a:pt x="27467" y="164804"/>
                      <a:pt x="15949" y="122274"/>
                    </a:cubicBezTo>
                    <a:cubicBezTo>
                      <a:pt x="4431" y="79744"/>
                      <a:pt x="2215" y="39872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C2C2C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4BBA3054-01E4-A757-AE8C-50B028E9D548}"/>
                  </a:ext>
                </a:extLst>
              </p:cNvPr>
              <p:cNvSpPr/>
              <p:nvPr/>
            </p:nvSpPr>
            <p:spPr>
              <a:xfrm rot="20718597">
                <a:off x="2686306" y="2908990"/>
                <a:ext cx="127590" cy="198040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rgbClr val="C2C2C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5800A7D-C7AE-F4EF-A113-52EFB8478282}"/>
                  </a:ext>
                </a:extLst>
              </p:cNvPr>
              <p:cNvSpPr/>
              <p:nvPr/>
            </p:nvSpPr>
            <p:spPr>
              <a:xfrm>
                <a:off x="3288016" y="2642080"/>
                <a:ext cx="287536" cy="1105897"/>
              </a:xfrm>
              <a:custGeom>
                <a:avLst/>
                <a:gdLst>
                  <a:gd name="connsiteX0" fmla="*/ 16406 w 287536"/>
                  <a:gd name="connsiteY0" fmla="*/ 1105897 h 1105897"/>
                  <a:gd name="connsiteX1" fmla="*/ 457 w 287536"/>
                  <a:gd name="connsiteY1" fmla="*/ 925143 h 1105897"/>
                  <a:gd name="connsiteX2" fmla="*/ 11090 w 287536"/>
                  <a:gd name="connsiteY2" fmla="*/ 797553 h 1105897"/>
                  <a:gd name="connsiteX3" fmla="*/ 74885 w 287536"/>
                  <a:gd name="connsiteY3" fmla="*/ 675278 h 1105897"/>
                  <a:gd name="connsiteX4" fmla="*/ 154629 w 287536"/>
                  <a:gd name="connsiteY4" fmla="*/ 568953 h 1105897"/>
                  <a:gd name="connsiteX5" fmla="*/ 186527 w 287536"/>
                  <a:gd name="connsiteY5" fmla="*/ 436046 h 1105897"/>
                  <a:gd name="connsiteX6" fmla="*/ 175894 w 287536"/>
                  <a:gd name="connsiteY6" fmla="*/ 276557 h 1105897"/>
                  <a:gd name="connsiteX7" fmla="*/ 175894 w 287536"/>
                  <a:gd name="connsiteY7" fmla="*/ 164915 h 1105897"/>
                  <a:gd name="connsiteX8" fmla="*/ 250322 w 287536"/>
                  <a:gd name="connsiteY8" fmla="*/ 26692 h 1105897"/>
                  <a:gd name="connsiteX9" fmla="*/ 287536 w 287536"/>
                  <a:gd name="connsiteY9" fmla="*/ 111 h 1105897"/>
                  <a:gd name="connsiteX0" fmla="*/ 16406 w 287536"/>
                  <a:gd name="connsiteY0" fmla="*/ 1105897 h 1105897"/>
                  <a:gd name="connsiteX1" fmla="*/ 457 w 287536"/>
                  <a:gd name="connsiteY1" fmla="*/ 925143 h 1105897"/>
                  <a:gd name="connsiteX2" fmla="*/ 11090 w 287536"/>
                  <a:gd name="connsiteY2" fmla="*/ 797553 h 1105897"/>
                  <a:gd name="connsiteX3" fmla="*/ 74885 w 287536"/>
                  <a:gd name="connsiteY3" fmla="*/ 675278 h 1105897"/>
                  <a:gd name="connsiteX4" fmla="*/ 154629 w 287536"/>
                  <a:gd name="connsiteY4" fmla="*/ 568953 h 1105897"/>
                  <a:gd name="connsiteX5" fmla="*/ 186527 w 287536"/>
                  <a:gd name="connsiteY5" fmla="*/ 436046 h 1105897"/>
                  <a:gd name="connsiteX6" fmla="*/ 175894 w 287536"/>
                  <a:gd name="connsiteY6" fmla="*/ 276557 h 1105897"/>
                  <a:gd name="connsiteX7" fmla="*/ 202476 w 287536"/>
                  <a:gd name="connsiteY7" fmla="*/ 159598 h 1105897"/>
                  <a:gd name="connsiteX8" fmla="*/ 250322 w 287536"/>
                  <a:gd name="connsiteY8" fmla="*/ 26692 h 1105897"/>
                  <a:gd name="connsiteX9" fmla="*/ 287536 w 287536"/>
                  <a:gd name="connsiteY9" fmla="*/ 111 h 1105897"/>
                  <a:gd name="connsiteX0" fmla="*/ 16406 w 287536"/>
                  <a:gd name="connsiteY0" fmla="*/ 1105897 h 1105897"/>
                  <a:gd name="connsiteX1" fmla="*/ 457 w 287536"/>
                  <a:gd name="connsiteY1" fmla="*/ 925143 h 1105897"/>
                  <a:gd name="connsiteX2" fmla="*/ 11090 w 287536"/>
                  <a:gd name="connsiteY2" fmla="*/ 797553 h 1105897"/>
                  <a:gd name="connsiteX3" fmla="*/ 74885 w 287536"/>
                  <a:gd name="connsiteY3" fmla="*/ 675278 h 1105897"/>
                  <a:gd name="connsiteX4" fmla="*/ 154629 w 287536"/>
                  <a:gd name="connsiteY4" fmla="*/ 568953 h 1105897"/>
                  <a:gd name="connsiteX5" fmla="*/ 186527 w 287536"/>
                  <a:gd name="connsiteY5" fmla="*/ 436046 h 1105897"/>
                  <a:gd name="connsiteX6" fmla="*/ 175894 w 287536"/>
                  <a:gd name="connsiteY6" fmla="*/ 276557 h 1105897"/>
                  <a:gd name="connsiteX7" fmla="*/ 191844 w 287536"/>
                  <a:gd name="connsiteY7" fmla="*/ 143649 h 1105897"/>
                  <a:gd name="connsiteX8" fmla="*/ 250322 w 287536"/>
                  <a:gd name="connsiteY8" fmla="*/ 26692 h 1105897"/>
                  <a:gd name="connsiteX9" fmla="*/ 287536 w 287536"/>
                  <a:gd name="connsiteY9" fmla="*/ 111 h 1105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7536" h="1105897">
                    <a:moveTo>
                      <a:pt x="16406" y="1105897"/>
                    </a:moveTo>
                    <a:cubicBezTo>
                      <a:pt x="8874" y="1041215"/>
                      <a:pt x="1343" y="976534"/>
                      <a:pt x="457" y="925143"/>
                    </a:cubicBezTo>
                    <a:cubicBezTo>
                      <a:pt x="-429" y="873752"/>
                      <a:pt x="-1315" y="839197"/>
                      <a:pt x="11090" y="797553"/>
                    </a:cubicBezTo>
                    <a:cubicBezTo>
                      <a:pt x="23495" y="755909"/>
                      <a:pt x="50962" y="713378"/>
                      <a:pt x="74885" y="675278"/>
                    </a:cubicBezTo>
                    <a:cubicBezTo>
                      <a:pt x="98808" y="637178"/>
                      <a:pt x="136022" y="608825"/>
                      <a:pt x="154629" y="568953"/>
                    </a:cubicBezTo>
                    <a:cubicBezTo>
                      <a:pt x="173236" y="529081"/>
                      <a:pt x="182983" y="484779"/>
                      <a:pt x="186527" y="436046"/>
                    </a:cubicBezTo>
                    <a:cubicBezTo>
                      <a:pt x="190071" y="387313"/>
                      <a:pt x="175008" y="325290"/>
                      <a:pt x="175894" y="276557"/>
                    </a:cubicBezTo>
                    <a:cubicBezTo>
                      <a:pt x="176780" y="227824"/>
                      <a:pt x="179439" y="185293"/>
                      <a:pt x="191844" y="143649"/>
                    </a:cubicBezTo>
                    <a:cubicBezTo>
                      <a:pt x="204249" y="102005"/>
                      <a:pt x="231715" y="54159"/>
                      <a:pt x="250322" y="26692"/>
                    </a:cubicBezTo>
                    <a:cubicBezTo>
                      <a:pt x="268929" y="-775"/>
                      <a:pt x="278232" y="-332"/>
                      <a:pt x="287536" y="111"/>
                    </a:cubicBezTo>
                  </a:path>
                </a:pathLst>
              </a:custGeom>
              <a:noFill/>
              <a:ln w="57150">
                <a:solidFill>
                  <a:srgbClr val="C2C2C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28" name="Picture 4" descr="Free power station electricity the industry vector">
                <a:extLst>
                  <a:ext uri="{FF2B5EF4-FFF2-40B4-BE49-F238E27FC236}">
                    <a16:creationId xmlns:a16="http://schemas.microsoft.com/office/drawing/2014/main" id="{F97E4931-1DFA-BB11-180B-87022DC046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7016" y="3449076"/>
                <a:ext cx="1417053" cy="1263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E13962-6828-9960-1FA8-EFF79641002A}"/>
                </a:ext>
              </a:extLst>
            </p:cNvPr>
            <p:cNvSpPr/>
            <p:nvPr/>
          </p:nvSpPr>
          <p:spPr>
            <a:xfrm>
              <a:off x="4953000" y="2514600"/>
              <a:ext cx="243942" cy="152400"/>
            </a:xfrm>
            <a:custGeom>
              <a:avLst/>
              <a:gdLst>
                <a:gd name="connsiteX0" fmla="*/ 220980 w 243942"/>
                <a:gd name="connsiteY0" fmla="*/ 15240 h 152400"/>
                <a:gd name="connsiteX1" fmla="*/ 182880 w 243942"/>
                <a:gd name="connsiteY1" fmla="*/ 7620 h 152400"/>
                <a:gd name="connsiteX2" fmla="*/ 152400 w 243942"/>
                <a:gd name="connsiteY2" fmla="*/ 0 h 152400"/>
                <a:gd name="connsiteX3" fmla="*/ 0 w 243942"/>
                <a:gd name="connsiteY3" fmla="*/ 7620 h 152400"/>
                <a:gd name="connsiteX4" fmla="*/ 7620 w 243942"/>
                <a:gd name="connsiteY4" fmla="*/ 99060 h 152400"/>
                <a:gd name="connsiteX5" fmla="*/ 30480 w 243942"/>
                <a:gd name="connsiteY5" fmla="*/ 121920 h 152400"/>
                <a:gd name="connsiteX6" fmla="*/ 68580 w 243942"/>
                <a:gd name="connsiteY6" fmla="*/ 137160 h 152400"/>
                <a:gd name="connsiteX7" fmla="*/ 160020 w 243942"/>
                <a:gd name="connsiteY7" fmla="*/ 152400 h 152400"/>
                <a:gd name="connsiteX8" fmla="*/ 236220 w 243942"/>
                <a:gd name="connsiteY8" fmla="*/ 137160 h 152400"/>
                <a:gd name="connsiteX9" fmla="*/ 243840 w 243942"/>
                <a:gd name="connsiteY9" fmla="*/ 106680 h 152400"/>
                <a:gd name="connsiteX10" fmla="*/ 236220 w 243942"/>
                <a:gd name="connsiteY10" fmla="*/ 45720 h 152400"/>
                <a:gd name="connsiteX11" fmla="*/ 213360 w 243942"/>
                <a:gd name="connsiteY11" fmla="*/ 30480 h 152400"/>
                <a:gd name="connsiteX12" fmla="*/ 220980 w 243942"/>
                <a:gd name="connsiteY12" fmla="*/ 1524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3942" h="152400">
                  <a:moveTo>
                    <a:pt x="220980" y="15240"/>
                  </a:moveTo>
                  <a:cubicBezTo>
                    <a:pt x="215900" y="11430"/>
                    <a:pt x="195523" y="10430"/>
                    <a:pt x="182880" y="7620"/>
                  </a:cubicBezTo>
                  <a:cubicBezTo>
                    <a:pt x="172657" y="5348"/>
                    <a:pt x="162873" y="0"/>
                    <a:pt x="152400" y="0"/>
                  </a:cubicBezTo>
                  <a:cubicBezTo>
                    <a:pt x="101537" y="0"/>
                    <a:pt x="50800" y="5080"/>
                    <a:pt x="0" y="7620"/>
                  </a:cubicBezTo>
                  <a:cubicBezTo>
                    <a:pt x="2540" y="38100"/>
                    <a:pt x="-261" y="69507"/>
                    <a:pt x="7620" y="99060"/>
                  </a:cubicBezTo>
                  <a:cubicBezTo>
                    <a:pt x="10397" y="109472"/>
                    <a:pt x="21342" y="116209"/>
                    <a:pt x="30480" y="121920"/>
                  </a:cubicBezTo>
                  <a:cubicBezTo>
                    <a:pt x="42079" y="129169"/>
                    <a:pt x="55479" y="133230"/>
                    <a:pt x="68580" y="137160"/>
                  </a:cubicBezTo>
                  <a:cubicBezTo>
                    <a:pt x="88839" y="143238"/>
                    <a:pt x="143023" y="149972"/>
                    <a:pt x="160020" y="152400"/>
                  </a:cubicBezTo>
                  <a:cubicBezTo>
                    <a:pt x="185420" y="147320"/>
                    <a:pt x="213480" y="149564"/>
                    <a:pt x="236220" y="137160"/>
                  </a:cubicBezTo>
                  <a:cubicBezTo>
                    <a:pt x="245414" y="132145"/>
                    <a:pt x="243840" y="117153"/>
                    <a:pt x="243840" y="106680"/>
                  </a:cubicBezTo>
                  <a:cubicBezTo>
                    <a:pt x="243840" y="86202"/>
                    <a:pt x="243825" y="64733"/>
                    <a:pt x="236220" y="45720"/>
                  </a:cubicBezTo>
                  <a:cubicBezTo>
                    <a:pt x="232819" y="37217"/>
                    <a:pt x="219836" y="36956"/>
                    <a:pt x="213360" y="30480"/>
                  </a:cubicBezTo>
                  <a:cubicBezTo>
                    <a:pt x="209344" y="26464"/>
                    <a:pt x="226060" y="19050"/>
                    <a:pt x="220980" y="152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AEBD0B6-197F-0643-54FC-41966CCDC520}"/>
                </a:ext>
              </a:extLst>
            </p:cNvPr>
            <p:cNvSpPr txBox="1"/>
            <p:nvPr/>
          </p:nvSpPr>
          <p:spPr>
            <a:xfrm>
              <a:off x="4815768" y="2410553"/>
              <a:ext cx="688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CO</a:t>
              </a:r>
              <a:r>
                <a:rPr lang="en-GB" b="1" baseline="-25000" dirty="0"/>
                <a:t>2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CF46E98-C4ED-F8DC-279D-BD7FE6DC6CAF}"/>
              </a:ext>
            </a:extLst>
          </p:cNvPr>
          <p:cNvSpPr txBox="1"/>
          <p:nvPr/>
        </p:nvSpPr>
        <p:spPr>
          <a:xfrm>
            <a:off x="5306686" y="3878636"/>
            <a:ext cx="90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166193-754E-D80D-E9DE-D89B9FA345AF}"/>
              </a:ext>
            </a:extLst>
          </p:cNvPr>
          <p:cNvSpPr txBox="1"/>
          <p:nvPr/>
        </p:nvSpPr>
        <p:spPr>
          <a:xfrm>
            <a:off x="145308" y="62364"/>
            <a:ext cx="2165980" cy="769441"/>
          </a:xfrm>
          <a:prstGeom prst="rect">
            <a:avLst/>
          </a:prstGeom>
          <a:solidFill>
            <a:srgbClr val="E3017E"/>
          </a:solidFill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</a:rPr>
              <a:t>The Greenhouse Effect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F797B9-8F92-0B5D-CB06-7AA3531073FC}"/>
              </a:ext>
            </a:extLst>
          </p:cNvPr>
          <p:cNvSpPr txBox="1"/>
          <p:nvPr/>
        </p:nvSpPr>
        <p:spPr>
          <a:xfrm>
            <a:off x="8343900" y="0"/>
            <a:ext cx="800100" cy="369332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Main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8AEB35-B8E6-F98C-1063-85B246D20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1664" y="1417418"/>
            <a:ext cx="1392068" cy="418306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2920472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 of a plant life cycle&#10;&#10;Description automatically generated">
            <a:extLst>
              <a:ext uri="{FF2B5EF4-FFF2-40B4-BE49-F238E27FC236}">
                <a16:creationId xmlns:a16="http://schemas.microsoft.com/office/drawing/2014/main" id="{0E276C4E-398B-AEFA-6A2E-B513230077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3175" y="832057"/>
            <a:ext cx="4331909" cy="34806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0758BA-531F-EB80-BCA1-C571E86BFD47}"/>
              </a:ext>
            </a:extLst>
          </p:cNvPr>
          <p:cNvSpPr txBox="1"/>
          <p:nvPr/>
        </p:nvSpPr>
        <p:spPr>
          <a:xfrm>
            <a:off x="332476" y="653143"/>
            <a:ext cx="220715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Kelp takes in CO</a:t>
            </a:r>
            <a:r>
              <a:rPr lang="en-GB" sz="2400" baseline="-25000" dirty="0"/>
              <a:t>2</a:t>
            </a:r>
            <a:r>
              <a:rPr lang="en-GB" sz="2400" dirty="0"/>
              <a:t> to use it for photosynthesis.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97BAB8-C346-20D1-1A3C-DA44EC306910}"/>
              </a:ext>
            </a:extLst>
          </p:cNvPr>
          <p:cNvSpPr txBox="1"/>
          <p:nvPr/>
        </p:nvSpPr>
        <p:spPr>
          <a:xfrm>
            <a:off x="329704" y="1961943"/>
            <a:ext cx="21036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The CO</a:t>
            </a:r>
            <a:r>
              <a:rPr lang="en-GB" sz="2400" baseline="-25000" dirty="0"/>
              <a:t>2</a:t>
            </a:r>
            <a:r>
              <a:rPr lang="en-GB" sz="2400" dirty="0"/>
              <a:t> is converted into the kelp’s tissues (biomass) and stored.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8FF8DA-A51C-AD8C-2188-1FB1A6D867BE}"/>
              </a:ext>
            </a:extLst>
          </p:cNvPr>
          <p:cNvSpPr txBox="1"/>
          <p:nvPr/>
        </p:nvSpPr>
        <p:spPr>
          <a:xfrm>
            <a:off x="8343900" y="0"/>
            <a:ext cx="800100" cy="369332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Main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58E808-A68D-C288-9BFA-107157BB515D}"/>
              </a:ext>
            </a:extLst>
          </p:cNvPr>
          <p:cNvSpPr txBox="1"/>
          <p:nvPr/>
        </p:nvSpPr>
        <p:spPr>
          <a:xfrm>
            <a:off x="7291941" y="853947"/>
            <a:ext cx="179737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CO</a:t>
            </a:r>
            <a:r>
              <a:rPr lang="en-GB" sz="2400" baseline="-25000" dirty="0"/>
              <a:t>2</a:t>
            </a:r>
            <a:r>
              <a:rPr lang="en-GB" sz="2400" dirty="0"/>
              <a:t> from the atmosphere dissolves into the water to replace the used CO</a:t>
            </a:r>
            <a:r>
              <a:rPr lang="en-GB" sz="2400" baseline="-25000" dirty="0"/>
              <a:t>2</a:t>
            </a:r>
            <a:r>
              <a:rPr lang="en-GB" sz="24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768290-E4E0-C2D1-FCDC-F4E613DAAD2E}"/>
              </a:ext>
            </a:extLst>
          </p:cNvPr>
          <p:cNvSpPr txBox="1"/>
          <p:nvPr/>
        </p:nvSpPr>
        <p:spPr>
          <a:xfrm>
            <a:off x="4954696" y="3240178"/>
            <a:ext cx="90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19721-C87D-ED34-22A2-E484C266D50A}"/>
              </a:ext>
            </a:extLst>
          </p:cNvPr>
          <p:cNvSpPr txBox="1"/>
          <p:nvPr/>
        </p:nvSpPr>
        <p:spPr>
          <a:xfrm>
            <a:off x="3457591" y="2183634"/>
            <a:ext cx="90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3CA6D5-28F2-06FE-C72B-F7FFFA58B8B6}"/>
              </a:ext>
            </a:extLst>
          </p:cNvPr>
          <p:cNvSpPr txBox="1"/>
          <p:nvPr/>
        </p:nvSpPr>
        <p:spPr>
          <a:xfrm>
            <a:off x="6479244" y="1104625"/>
            <a:ext cx="90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1BFC26-2319-7192-838F-1184E7A32BB6}"/>
              </a:ext>
            </a:extLst>
          </p:cNvPr>
          <p:cNvSpPr txBox="1"/>
          <p:nvPr/>
        </p:nvSpPr>
        <p:spPr>
          <a:xfrm>
            <a:off x="27866" y="653143"/>
            <a:ext cx="90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6D8BCE-6D22-9948-263D-266678330147}"/>
              </a:ext>
            </a:extLst>
          </p:cNvPr>
          <p:cNvSpPr txBox="1"/>
          <p:nvPr/>
        </p:nvSpPr>
        <p:spPr>
          <a:xfrm>
            <a:off x="69553" y="1961943"/>
            <a:ext cx="90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BBA827-1591-346B-7418-39D4F59FC479}"/>
              </a:ext>
            </a:extLst>
          </p:cNvPr>
          <p:cNvSpPr txBox="1"/>
          <p:nvPr/>
        </p:nvSpPr>
        <p:spPr>
          <a:xfrm>
            <a:off x="6975084" y="883975"/>
            <a:ext cx="90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86EF2C-5E1C-9A39-D411-DA0CB97F7690}"/>
              </a:ext>
            </a:extLst>
          </p:cNvPr>
          <p:cNvSpPr txBox="1"/>
          <p:nvPr/>
        </p:nvSpPr>
        <p:spPr>
          <a:xfrm>
            <a:off x="145307" y="62364"/>
            <a:ext cx="2288005" cy="430887"/>
          </a:xfrm>
          <a:prstGeom prst="rect">
            <a:avLst/>
          </a:prstGeom>
          <a:solidFill>
            <a:srgbClr val="E3017E"/>
          </a:solidFill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</a:rPr>
              <a:t>The Carbon Cycle</a:t>
            </a:r>
          </a:p>
        </p:txBody>
      </p:sp>
    </p:spTree>
    <p:extLst>
      <p:ext uri="{BB962C8B-B14F-4D97-AF65-F5344CB8AC3E}">
        <p14:creationId xmlns:p14="http://schemas.microsoft.com/office/powerpoint/2010/main" val="2570115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A9CFC8-9D46-E380-28EE-7C967A715164}"/>
              </a:ext>
            </a:extLst>
          </p:cNvPr>
          <p:cNvSpPr txBox="1"/>
          <p:nvPr/>
        </p:nvSpPr>
        <p:spPr>
          <a:xfrm>
            <a:off x="8343900" y="0"/>
            <a:ext cx="800100" cy="369332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Main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533E49-12A7-9803-277C-590C20CE9131}"/>
              </a:ext>
            </a:extLst>
          </p:cNvPr>
          <p:cNvSpPr txBox="1"/>
          <p:nvPr/>
        </p:nvSpPr>
        <p:spPr>
          <a:xfrm>
            <a:off x="3172968" y="396432"/>
            <a:ext cx="58075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We are making a </a:t>
            </a:r>
            <a:r>
              <a:rPr lang="en-GB" sz="2400" b="1" dirty="0"/>
              <a:t>claim</a:t>
            </a:r>
            <a:r>
              <a:rPr lang="en-GB" sz="2400" dirty="0"/>
              <a:t> - that planting kelp (algae) will decrease CO</a:t>
            </a:r>
            <a:r>
              <a:rPr lang="en-GB" sz="2400" baseline="-25000" dirty="0"/>
              <a:t>2.</a:t>
            </a:r>
            <a:r>
              <a:rPr lang="en-GB" sz="2400" dirty="0"/>
              <a:t> </a:t>
            </a:r>
          </a:p>
          <a:p>
            <a:endParaRPr lang="en-GB" sz="2400" dirty="0"/>
          </a:p>
          <a:p>
            <a:r>
              <a:rPr lang="en-GB" sz="2400" dirty="0"/>
              <a:t>For Q3 we need to collect </a:t>
            </a:r>
            <a:r>
              <a:rPr lang="en-GB" sz="2400" b="1" dirty="0"/>
              <a:t>evidence </a:t>
            </a:r>
            <a:r>
              <a:rPr lang="en-GB" sz="2400" dirty="0"/>
              <a:t>and show our </a:t>
            </a:r>
            <a:r>
              <a:rPr lang="en-GB" sz="2400" b="1" dirty="0"/>
              <a:t>reasoning </a:t>
            </a:r>
            <a:r>
              <a:rPr lang="en-GB" sz="2400" dirty="0"/>
              <a:t>that the idea will work.</a:t>
            </a:r>
          </a:p>
          <a:p>
            <a:endParaRPr lang="en-GB" sz="2400" dirty="0"/>
          </a:p>
          <a:p>
            <a:r>
              <a:rPr lang="en-GB" sz="2400" dirty="0"/>
              <a:t>So, let’s do an experiment!</a:t>
            </a:r>
          </a:p>
          <a:p>
            <a:endParaRPr lang="en-GB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5BAA2-0315-9EBA-DFBE-AC71CD40D0A6}"/>
              </a:ext>
            </a:extLst>
          </p:cNvPr>
          <p:cNvSpPr/>
          <p:nvPr/>
        </p:nvSpPr>
        <p:spPr>
          <a:xfrm>
            <a:off x="261257" y="3451464"/>
            <a:ext cx="8632372" cy="1294708"/>
          </a:xfrm>
          <a:prstGeom prst="rect">
            <a:avLst/>
          </a:prstGeom>
          <a:solidFill>
            <a:srgbClr val="00399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C52F89-80E7-8380-6FA9-95A0792520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82" y="3511014"/>
            <a:ext cx="1250475" cy="7692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5C69A6-F05C-4CE5-586C-4F1CE44C20E8}"/>
              </a:ext>
            </a:extLst>
          </p:cNvPr>
          <p:cNvSpPr txBox="1"/>
          <p:nvPr/>
        </p:nvSpPr>
        <p:spPr>
          <a:xfrm>
            <a:off x="1631215" y="3478564"/>
            <a:ext cx="72841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Try the experiment using algal balls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Answer Q3 with evidence and reasoning from the experiment</a:t>
            </a:r>
          </a:p>
        </p:txBody>
      </p:sp>
      <p:pic>
        <p:nvPicPr>
          <p:cNvPr id="4" name="Picture 3" descr="A child holding a book and giving a thumbs up&#10;&#10;Description automatically generated">
            <a:extLst>
              <a:ext uri="{FF2B5EF4-FFF2-40B4-BE49-F238E27FC236}">
                <a16:creationId xmlns:a16="http://schemas.microsoft.com/office/drawing/2014/main" id="{DB20482A-2CFA-BEBA-7EE4-55BBF10F1F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918" t="2021" r="15511"/>
          <a:stretch/>
        </p:blipFill>
        <p:spPr>
          <a:xfrm>
            <a:off x="261257" y="0"/>
            <a:ext cx="2830711" cy="345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12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65D94F0762894DBFBF8132F36DD753" ma:contentTypeVersion="18" ma:contentTypeDescription="Create a new document." ma:contentTypeScope="" ma:versionID="9fc3588eeefc118c7145675af789b29f">
  <xsd:schema xmlns:xsd="http://www.w3.org/2001/XMLSchema" xmlns:xs="http://www.w3.org/2001/XMLSchema" xmlns:p="http://schemas.microsoft.com/office/2006/metadata/properties" xmlns:ns2="01a464aa-a786-405b-bb6b-b90e04698418" xmlns:ns3="37c47d49-5c3e-4564-83ee-3a7de24ace65" targetNamespace="http://schemas.microsoft.com/office/2006/metadata/properties" ma:root="true" ma:fieldsID="f9005568f8f0a0337bea501366985df2" ns2:_="" ns3:_="">
    <xsd:import namespace="01a464aa-a786-405b-bb6b-b90e04698418"/>
    <xsd:import namespace="37c47d49-5c3e-4564-83ee-3a7de24ace6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3:Contains" minOccurs="0"/>
                <xsd:element ref="ns3:Credit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a464aa-a786-405b-bb6b-b90e046984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5ba91ac-8f10-4fd1-a0bc-b6f7c7ddcd58}" ma:internalName="TaxCatchAll" ma:showField="CatchAllData" ma:web="01a464aa-a786-405b-bb6b-b90e04698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c47d49-5c3e-4564-83ee-3a7de24ac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c631306-648b-4820-82d0-96e9415871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ntains" ma:index="23" nillable="true" ma:displayName="Contains" ma:format="Dropdown" ma:internalName="Contains">
      <xsd:simpleType>
        <xsd:restriction base="dms:Note">
          <xsd:maxLength value="255"/>
        </xsd:restriction>
      </xsd:simpleType>
    </xsd:element>
    <xsd:element name="Credit" ma:index="24" nillable="true" ma:displayName="Credit" ma:description="Credit: from AMC photo library" ma:format="Dropdown" ma:internalName="Credit">
      <xsd:simpleType>
        <xsd:restriction base="dms:Note">
          <xsd:maxLength value="255"/>
        </xsd:restriction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tains xmlns="37c47d49-5c3e-4564-83ee-3a7de24ace65" xsi:nil="true"/>
    <Credit xmlns="37c47d49-5c3e-4564-83ee-3a7de24ace65" xsi:nil="true"/>
    <lcf76f155ced4ddcb4097134ff3c332f xmlns="37c47d49-5c3e-4564-83ee-3a7de24ace65">
      <Terms xmlns="http://schemas.microsoft.com/office/infopath/2007/PartnerControls"/>
    </lcf76f155ced4ddcb4097134ff3c332f>
    <TaxCatchAll xmlns="01a464aa-a786-405b-bb6b-b90e04698418" xsi:nil="true"/>
  </documentManagement>
</p:properties>
</file>

<file path=customXml/itemProps1.xml><?xml version="1.0" encoding="utf-8"?>
<ds:datastoreItem xmlns:ds="http://schemas.openxmlformats.org/officeDocument/2006/customXml" ds:itemID="{95A2CCF9-5C0A-4BC7-A2CB-E4A308D56DC7}"/>
</file>

<file path=customXml/itemProps2.xml><?xml version="1.0" encoding="utf-8"?>
<ds:datastoreItem xmlns:ds="http://schemas.openxmlformats.org/officeDocument/2006/customXml" ds:itemID="{43531488-AA85-4020-BAA7-EE3FE016AC11}"/>
</file>

<file path=customXml/itemProps3.xml><?xml version="1.0" encoding="utf-8"?>
<ds:datastoreItem xmlns:ds="http://schemas.openxmlformats.org/officeDocument/2006/customXml" ds:itemID="{93EFA67F-EAC3-44E4-A239-D06DC0DE82DA}"/>
</file>

<file path=docProps/app.xml><?xml version="1.0" encoding="utf-8"?>
<Properties xmlns="http://schemas.openxmlformats.org/officeDocument/2006/extended-properties" xmlns:vt="http://schemas.openxmlformats.org/officeDocument/2006/docPropsVTypes">
  <TotalTime>2078</TotalTime>
  <Words>682</Words>
  <Application>Microsoft Office PowerPoint</Application>
  <PresentationFormat>On-screen Show (16:9)</PresentationFormat>
  <Paragraphs>129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Arial</vt:lpstr>
      <vt:lpstr>Calibri</vt:lpstr>
      <vt:lpstr>GDS Transport</vt:lpstr>
      <vt:lpstr>Segoe UI</vt:lpstr>
      <vt:lpstr>Office Theme</vt:lpstr>
      <vt:lpstr>The Kelp Forest Initiative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Strategy 2021-2023  ‘Formal ‘ Education</dc:title>
  <dc:creator>Sylvia Knight</dc:creator>
  <cp:lastModifiedBy>Georgia Prasad</cp:lastModifiedBy>
  <cp:revision>29</cp:revision>
  <dcterms:created xsi:type="dcterms:W3CDTF">2020-09-07T14:44:18Z</dcterms:created>
  <dcterms:modified xsi:type="dcterms:W3CDTF">2025-03-18T16:02:08Z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0x010100A965D94F0762894DBFBF8132F36DD753</vt:lpwstr>
  </property>
</Properties>
</file>