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authors.xml" ContentType="application/vnd.ms-powerpoint.auth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0" r:id="rId1"/>
  </p:sldMasterIdLst>
  <p:notesMasterIdLst>
    <p:notesMasterId r:id="rId5"/>
  </p:notesMasterIdLst>
  <p:sldIdLst>
    <p:sldId id="278" r:id="rId2"/>
    <p:sldId id="277" r:id="rId3"/>
    <p:sldId id="274"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3DDCDD7-9D13-6DB3-652B-2BE3D921AC86}" name="Gemma Young" initials="GY" userId="652694ebf482f56f" providerId="Windows Live"/>
  <p188:author id="{EEAEF3F1-1815-FE4C-D1C2-E289F2BDB45A}" name="TS" initials="TS" userId="TS"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2C83"/>
    <a:srgbClr val="FFB19F"/>
    <a:srgbClr val="64328A"/>
    <a:srgbClr val="CA1B74"/>
    <a:srgbClr val="DB0B14"/>
    <a:srgbClr val="EB5B29"/>
    <a:srgbClr val="FFFFFF"/>
    <a:srgbClr val="F8C641"/>
    <a:srgbClr val="FED1CA"/>
    <a:srgbClr val="E302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1C5D27-4520-402F-A4DF-5A1E73C953A6}" v="2" dt="2024-11-21T14:36:41.7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12" autoAdjust="0"/>
    <p:restoredTop sz="89526" autoAdjust="0"/>
  </p:normalViewPr>
  <p:slideViewPr>
    <p:cSldViewPr snapToGrid="0" snapToObjects="1">
      <p:cViewPr varScale="1">
        <p:scale>
          <a:sx n="99" d="100"/>
          <a:sy n="99" d="100"/>
        </p:scale>
        <p:origin x="1926" y="9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9C6CD2-BBBD-4996-8F9D-967D5D74C9FC}" type="datetimeFigureOut">
              <a:rPr lang="en-GB" smtClean="0"/>
              <a:t>18/03/2025</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64AC02-C89D-4BE1-A17E-878F73230995}" type="slidenum">
              <a:rPr lang="en-GB" smtClean="0"/>
              <a:t>‹#›</a:t>
            </a:fld>
            <a:endParaRPr lang="en-GB"/>
          </a:p>
        </p:txBody>
      </p:sp>
    </p:spTree>
    <p:extLst>
      <p:ext uri="{BB962C8B-B14F-4D97-AF65-F5344CB8AC3E}">
        <p14:creationId xmlns:p14="http://schemas.microsoft.com/office/powerpoint/2010/main" val="3461785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664AC02-C89D-4BE1-A17E-878F73230995}" type="slidenum">
              <a:rPr lang="en-GB" smtClean="0"/>
              <a:t>1</a:t>
            </a:fld>
            <a:endParaRPr lang="en-GB"/>
          </a:p>
        </p:txBody>
      </p:sp>
    </p:spTree>
    <p:extLst>
      <p:ext uri="{BB962C8B-B14F-4D97-AF65-F5344CB8AC3E}">
        <p14:creationId xmlns:p14="http://schemas.microsoft.com/office/powerpoint/2010/main" val="1999631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664AC02-C89D-4BE1-A17E-878F73230995}" type="slidenum">
              <a:rPr lang="en-GB" smtClean="0"/>
              <a:t>2</a:t>
            </a:fld>
            <a:endParaRPr lang="en-GB"/>
          </a:p>
        </p:txBody>
      </p:sp>
    </p:spTree>
    <p:extLst>
      <p:ext uri="{BB962C8B-B14F-4D97-AF65-F5344CB8AC3E}">
        <p14:creationId xmlns:p14="http://schemas.microsoft.com/office/powerpoint/2010/main" val="1710404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22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82020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6166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098861-ED96-8540-8B53-CDD731A4F92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906000" cy="6858000"/>
          </a:xfrm>
          <a:prstGeom prst="rect">
            <a:avLst/>
          </a:prstGeom>
        </p:spPr>
      </p:pic>
      <p:sp>
        <p:nvSpPr>
          <p:cNvPr id="2" name="Title 1"/>
          <p:cNvSpPr>
            <a:spLocks noGrp="1"/>
          </p:cNvSpPr>
          <p:nvPr>
            <p:ph type="ctrTitle"/>
          </p:nvPr>
        </p:nvSpPr>
        <p:spPr>
          <a:xfrm>
            <a:off x="390205" y="1952237"/>
            <a:ext cx="9075645" cy="3293396"/>
          </a:xfrm>
        </p:spPr>
        <p:txBody>
          <a:bodyPr anchor="ctr">
            <a:normAutofit/>
          </a:bodyPr>
          <a:lstStyle>
            <a:lvl1pPr algn="l">
              <a:defRPr sz="3467">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2764946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43682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33530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40397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3/18/2025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38167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3/18/2025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8289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59798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992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19837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3/18/2025</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7" name="Picture 6">
            <a:extLst>
              <a:ext uri="{FF2B5EF4-FFF2-40B4-BE49-F238E27FC236}">
                <a16:creationId xmlns:a16="http://schemas.microsoft.com/office/drawing/2014/main" id="{EA3290C0-3DD1-45B6-5748-8EAC7584B103}"/>
              </a:ext>
            </a:extLst>
          </p:cNvPr>
          <p:cNvPicPr>
            <a:picLocks noChangeAspect="1"/>
          </p:cNvPicPr>
          <p:nvPr userDrawn="1"/>
        </p:nvPicPr>
        <p:blipFill rotWithShape="1">
          <a:blip r:embed="rId14" cstate="screen">
            <a:extLst>
              <a:ext uri="{28A0092B-C50C-407E-A947-70E740481C1C}">
                <a14:useLocalDpi xmlns:a14="http://schemas.microsoft.com/office/drawing/2010/main"/>
              </a:ext>
            </a:extLst>
          </a:blip>
          <a:srcRect/>
          <a:stretch/>
        </p:blipFill>
        <p:spPr>
          <a:xfrm>
            <a:off x="0" y="6492873"/>
            <a:ext cx="8474208" cy="365127"/>
          </a:xfrm>
          <a:prstGeom prst="rect">
            <a:avLst/>
          </a:prstGeom>
        </p:spPr>
      </p:pic>
      <p:pic>
        <p:nvPicPr>
          <p:cNvPr id="8" name="Picture 7">
            <a:extLst>
              <a:ext uri="{FF2B5EF4-FFF2-40B4-BE49-F238E27FC236}">
                <a16:creationId xmlns:a16="http://schemas.microsoft.com/office/drawing/2014/main" id="{76544875-6E97-05CF-D217-2F55E3CA9009}"/>
              </a:ext>
            </a:extLst>
          </p:cNvPr>
          <p:cNvPicPr>
            <a:picLocks noChangeAspect="1"/>
          </p:cNvPicPr>
          <p:nvPr userDrawn="1"/>
        </p:nvPicPr>
        <p:blipFill rotWithShape="1">
          <a:blip r:embed="rId15" cstate="screen">
            <a:extLst>
              <a:ext uri="{28A0092B-C50C-407E-A947-70E740481C1C}">
                <a14:useLocalDpi xmlns:a14="http://schemas.microsoft.com/office/drawing/2010/main"/>
              </a:ext>
            </a:extLst>
          </a:blip>
          <a:srcRect/>
          <a:stretch/>
        </p:blipFill>
        <p:spPr>
          <a:xfrm>
            <a:off x="8565776" y="6451891"/>
            <a:ext cx="1256981" cy="365127"/>
          </a:xfrm>
          <a:prstGeom prst="rect">
            <a:avLst/>
          </a:prstGeom>
        </p:spPr>
      </p:pic>
    </p:spTree>
    <p:extLst>
      <p:ext uri="{BB962C8B-B14F-4D97-AF65-F5344CB8AC3E}">
        <p14:creationId xmlns:p14="http://schemas.microsoft.com/office/powerpoint/2010/main" val="233988025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A view of the earth from space&#10;&#10;Description automatically generated">
            <a:extLst>
              <a:ext uri="{FF2B5EF4-FFF2-40B4-BE49-F238E27FC236}">
                <a16:creationId xmlns:a16="http://schemas.microsoft.com/office/drawing/2014/main" id="{12C7909E-356A-F0E2-FDA6-ED6DE3532D3A}"/>
              </a:ext>
            </a:extLst>
          </p:cNvPr>
          <p:cNvPicPr>
            <a:picLocks noChangeAspect="1"/>
          </p:cNvPicPr>
          <p:nvPr/>
        </p:nvPicPr>
        <p:blipFill>
          <a:blip r:embed="rId3" cstate="screen">
            <a:clrChange>
              <a:clrFrom>
                <a:srgbClr val="020106"/>
              </a:clrFrom>
              <a:clrTo>
                <a:srgbClr val="020106">
                  <a:alpha val="0"/>
                </a:srgbClr>
              </a:clrTo>
            </a:clrChange>
            <a:alphaModFix amt="5000"/>
            <a:extLst>
              <a:ext uri="{28A0092B-C50C-407E-A947-70E740481C1C}">
                <a14:useLocalDpi xmlns:a14="http://schemas.microsoft.com/office/drawing/2010/main"/>
              </a:ext>
            </a:extLst>
          </a:blip>
          <a:srcRect/>
          <a:stretch/>
        </p:blipFill>
        <p:spPr>
          <a:xfrm>
            <a:off x="838920" y="494042"/>
            <a:ext cx="8810765" cy="5842043"/>
          </a:xfrm>
          <a:prstGeom prst="rect">
            <a:avLst/>
          </a:prstGeom>
        </p:spPr>
      </p:pic>
      <p:sp>
        <p:nvSpPr>
          <p:cNvPr id="9" name="Rectangle: Rounded Corners 8">
            <a:extLst>
              <a:ext uri="{FF2B5EF4-FFF2-40B4-BE49-F238E27FC236}">
                <a16:creationId xmlns:a16="http://schemas.microsoft.com/office/drawing/2014/main" id="{00951D27-8D06-90C3-0B28-FDF40EEA89C8}"/>
              </a:ext>
            </a:extLst>
          </p:cNvPr>
          <p:cNvSpPr/>
          <p:nvPr/>
        </p:nvSpPr>
        <p:spPr>
          <a:xfrm>
            <a:off x="3686985" y="513621"/>
            <a:ext cx="6015614" cy="367009"/>
          </a:xfrm>
          <a:prstGeom prst="roundRect">
            <a:avLst>
              <a:gd name="adj" fmla="val 4657"/>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70D51056-8683-179C-083D-D516AA584B19}"/>
              </a:ext>
            </a:extLst>
          </p:cNvPr>
          <p:cNvSpPr txBox="1"/>
          <p:nvPr/>
        </p:nvSpPr>
        <p:spPr>
          <a:xfrm>
            <a:off x="3686985" y="562113"/>
            <a:ext cx="4378529" cy="276999"/>
          </a:xfrm>
          <a:prstGeom prst="rect">
            <a:avLst/>
          </a:prstGeom>
          <a:noFill/>
        </p:spPr>
        <p:txBody>
          <a:bodyPr wrap="square">
            <a:spAutoFit/>
          </a:bodyPr>
          <a:lstStyle/>
          <a:p>
            <a:r>
              <a:rPr lang="en-US" sz="1200" dirty="0"/>
              <a:t>Title of idea</a:t>
            </a:r>
          </a:p>
        </p:txBody>
      </p:sp>
      <p:sp>
        <p:nvSpPr>
          <p:cNvPr id="3" name="TextBox 2">
            <a:extLst>
              <a:ext uri="{FF2B5EF4-FFF2-40B4-BE49-F238E27FC236}">
                <a16:creationId xmlns:a16="http://schemas.microsoft.com/office/drawing/2014/main" id="{39591D6F-E78F-6DC1-BEC1-3845251C304F}"/>
              </a:ext>
            </a:extLst>
          </p:cNvPr>
          <p:cNvSpPr txBox="1"/>
          <p:nvPr/>
        </p:nvSpPr>
        <p:spPr>
          <a:xfrm>
            <a:off x="8191500" y="-705"/>
            <a:ext cx="1714500" cy="369332"/>
          </a:xfrm>
          <a:prstGeom prst="rect">
            <a:avLst/>
          </a:prstGeom>
          <a:solidFill>
            <a:srgbClr val="582C83"/>
          </a:solidFill>
        </p:spPr>
        <p:txBody>
          <a:bodyPr wrap="square" rtlCol="0">
            <a:spAutoFit/>
          </a:bodyPr>
          <a:lstStyle/>
          <a:p>
            <a:pPr algn="ctr"/>
            <a:r>
              <a:rPr lang="en-GB" dirty="0">
                <a:solidFill>
                  <a:schemeClr val="bg1"/>
                </a:solidFill>
              </a:rPr>
              <a:t>Student sheet 1</a:t>
            </a:r>
          </a:p>
        </p:txBody>
      </p:sp>
      <p:sp>
        <p:nvSpPr>
          <p:cNvPr id="5" name="TextBox 4">
            <a:extLst>
              <a:ext uri="{FF2B5EF4-FFF2-40B4-BE49-F238E27FC236}">
                <a16:creationId xmlns:a16="http://schemas.microsoft.com/office/drawing/2014/main" id="{FEB32F28-E265-601C-3E87-C3DA7AC1198F}"/>
              </a:ext>
            </a:extLst>
          </p:cNvPr>
          <p:cNvSpPr txBox="1"/>
          <p:nvPr/>
        </p:nvSpPr>
        <p:spPr>
          <a:xfrm>
            <a:off x="203401" y="30841"/>
            <a:ext cx="6328995" cy="400110"/>
          </a:xfrm>
          <a:prstGeom prst="rect">
            <a:avLst/>
          </a:prstGeom>
          <a:noFill/>
        </p:spPr>
        <p:txBody>
          <a:bodyPr wrap="square" rtlCol="0">
            <a:spAutoFit/>
          </a:bodyPr>
          <a:lstStyle/>
          <a:p>
            <a:r>
              <a:rPr lang="en-GB" sz="2000" b="1" dirty="0">
                <a:solidFill>
                  <a:srgbClr val="582C83"/>
                </a:solidFill>
              </a:rPr>
              <a:t>The kelp forest initiative</a:t>
            </a:r>
          </a:p>
        </p:txBody>
      </p:sp>
      <p:sp>
        <p:nvSpPr>
          <p:cNvPr id="19" name="Rectangle: Rounded Corners 18">
            <a:extLst>
              <a:ext uri="{FF2B5EF4-FFF2-40B4-BE49-F238E27FC236}">
                <a16:creationId xmlns:a16="http://schemas.microsoft.com/office/drawing/2014/main" id="{65B0C235-E6D8-1938-88BF-928EC05AC1AD}"/>
              </a:ext>
            </a:extLst>
          </p:cNvPr>
          <p:cNvSpPr/>
          <p:nvPr/>
        </p:nvSpPr>
        <p:spPr>
          <a:xfrm>
            <a:off x="340806" y="1619885"/>
            <a:ext cx="2888819" cy="2244803"/>
          </a:xfrm>
          <a:prstGeom prst="roundRect">
            <a:avLst>
              <a:gd name="adj" fmla="val 4657"/>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C531D912-152D-DBEC-688E-EBA35414F7E9}"/>
              </a:ext>
            </a:extLst>
          </p:cNvPr>
          <p:cNvSpPr txBox="1"/>
          <p:nvPr/>
        </p:nvSpPr>
        <p:spPr>
          <a:xfrm>
            <a:off x="4602000" y="549489"/>
            <a:ext cx="4962524" cy="276999"/>
          </a:xfrm>
          <a:prstGeom prst="rect">
            <a:avLst/>
          </a:prstGeom>
          <a:noFill/>
        </p:spPr>
        <p:txBody>
          <a:bodyPr wrap="square">
            <a:spAutoFit/>
          </a:bodyPr>
          <a:lstStyle/>
          <a:p>
            <a:r>
              <a:rPr lang="en-US" sz="1200" dirty="0">
                <a:latin typeface="Billy Light" panose="00000800000000000000" pitchFamily="50" charset="0"/>
              </a:rPr>
              <a:t>Planting kelp forests along the UK coast.</a:t>
            </a:r>
          </a:p>
        </p:txBody>
      </p:sp>
      <p:sp>
        <p:nvSpPr>
          <p:cNvPr id="23" name="TextBox 22">
            <a:extLst>
              <a:ext uri="{FF2B5EF4-FFF2-40B4-BE49-F238E27FC236}">
                <a16:creationId xmlns:a16="http://schemas.microsoft.com/office/drawing/2014/main" id="{9E70A1B0-0CD6-0F4C-289E-1CD3842B4D11}"/>
              </a:ext>
            </a:extLst>
          </p:cNvPr>
          <p:cNvSpPr txBox="1"/>
          <p:nvPr/>
        </p:nvSpPr>
        <p:spPr>
          <a:xfrm>
            <a:off x="3347174" y="3843463"/>
            <a:ext cx="6093809" cy="461665"/>
          </a:xfrm>
          <a:prstGeom prst="rect">
            <a:avLst/>
          </a:prstGeom>
          <a:noFill/>
        </p:spPr>
        <p:txBody>
          <a:bodyPr wrap="square">
            <a:spAutoFit/>
          </a:bodyPr>
          <a:lstStyle/>
          <a:p>
            <a:r>
              <a:rPr lang="en-US" sz="1200" dirty="0"/>
              <a:t>Q4. Are there any other problems your idea can help solve?</a:t>
            </a:r>
          </a:p>
          <a:p>
            <a:endParaRPr lang="en-US" sz="1200" dirty="0"/>
          </a:p>
        </p:txBody>
      </p:sp>
      <p:sp>
        <p:nvSpPr>
          <p:cNvPr id="24" name="Rectangle: Rounded Corners 23">
            <a:extLst>
              <a:ext uri="{FF2B5EF4-FFF2-40B4-BE49-F238E27FC236}">
                <a16:creationId xmlns:a16="http://schemas.microsoft.com/office/drawing/2014/main" id="{F6E321A9-FBF2-74A5-0966-805869B1B7D3}"/>
              </a:ext>
            </a:extLst>
          </p:cNvPr>
          <p:cNvSpPr/>
          <p:nvPr/>
        </p:nvSpPr>
        <p:spPr>
          <a:xfrm>
            <a:off x="3364612" y="1752591"/>
            <a:ext cx="6335567" cy="2106739"/>
          </a:xfrm>
          <a:prstGeom prst="roundRect">
            <a:avLst>
              <a:gd name="adj" fmla="val 4657"/>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Rounded Corners 24">
            <a:extLst>
              <a:ext uri="{FF2B5EF4-FFF2-40B4-BE49-F238E27FC236}">
                <a16:creationId xmlns:a16="http://schemas.microsoft.com/office/drawing/2014/main" id="{2DC54B6C-2F19-32BF-93F2-A63E7B3A9F01}"/>
              </a:ext>
            </a:extLst>
          </p:cNvPr>
          <p:cNvSpPr/>
          <p:nvPr/>
        </p:nvSpPr>
        <p:spPr>
          <a:xfrm>
            <a:off x="236456" y="4131002"/>
            <a:ext cx="2888819" cy="2205083"/>
          </a:xfrm>
          <a:prstGeom prst="roundRect">
            <a:avLst>
              <a:gd name="adj" fmla="val 4657"/>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Rounded Corners 25">
            <a:extLst>
              <a:ext uri="{FF2B5EF4-FFF2-40B4-BE49-F238E27FC236}">
                <a16:creationId xmlns:a16="http://schemas.microsoft.com/office/drawing/2014/main" id="{17DF849B-7FE3-79C8-EFD3-034A88013941}"/>
              </a:ext>
            </a:extLst>
          </p:cNvPr>
          <p:cNvSpPr/>
          <p:nvPr/>
        </p:nvSpPr>
        <p:spPr>
          <a:xfrm>
            <a:off x="3347174" y="4142464"/>
            <a:ext cx="6335566" cy="2153424"/>
          </a:xfrm>
          <a:prstGeom prst="roundRect">
            <a:avLst>
              <a:gd name="adj" fmla="val 4657"/>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A580BF52-C800-3FB0-691C-1DEABA9893F6}"/>
              </a:ext>
            </a:extLst>
          </p:cNvPr>
          <p:cNvSpPr txBox="1"/>
          <p:nvPr/>
        </p:nvSpPr>
        <p:spPr>
          <a:xfrm>
            <a:off x="1116876" y="220070"/>
            <a:ext cx="2189677" cy="707886"/>
          </a:xfrm>
          <a:prstGeom prst="rect">
            <a:avLst/>
          </a:prstGeom>
          <a:noFill/>
        </p:spPr>
        <p:txBody>
          <a:bodyPr wrap="square" rtlCol="0">
            <a:spAutoFit/>
          </a:bodyPr>
          <a:lstStyle/>
          <a:p>
            <a:r>
              <a:rPr lang="en-GB" sz="2000" b="1" dirty="0">
                <a:solidFill>
                  <a:schemeClr val="accent6">
                    <a:lumMod val="75000"/>
                  </a:schemeClr>
                </a:solidFill>
                <a:cs typeface="Thonburi" pitchFamily="2" charset="-34"/>
              </a:rPr>
              <a:t> </a:t>
            </a:r>
          </a:p>
          <a:p>
            <a:r>
              <a:rPr lang="en-GB" sz="2000" b="1" dirty="0">
                <a:cs typeface="Thonburi" pitchFamily="2" charset="-34"/>
              </a:rPr>
              <a:t>Application form</a:t>
            </a:r>
          </a:p>
        </p:txBody>
      </p:sp>
      <p:sp>
        <p:nvSpPr>
          <p:cNvPr id="12" name="TextBox 11">
            <a:extLst>
              <a:ext uri="{FF2B5EF4-FFF2-40B4-BE49-F238E27FC236}">
                <a16:creationId xmlns:a16="http://schemas.microsoft.com/office/drawing/2014/main" id="{29381A76-54CF-8829-FB82-4A5DC0243321}"/>
              </a:ext>
            </a:extLst>
          </p:cNvPr>
          <p:cNvSpPr txBox="1"/>
          <p:nvPr/>
        </p:nvSpPr>
        <p:spPr>
          <a:xfrm>
            <a:off x="203401" y="3810017"/>
            <a:ext cx="3163631" cy="276999"/>
          </a:xfrm>
          <a:prstGeom prst="rect">
            <a:avLst/>
          </a:prstGeom>
          <a:noFill/>
        </p:spPr>
        <p:txBody>
          <a:bodyPr wrap="square">
            <a:spAutoFit/>
          </a:bodyPr>
          <a:lstStyle/>
          <a:p>
            <a:r>
              <a:rPr lang="en-US" sz="1200" dirty="0"/>
              <a:t>Q2. How will your idea help solve the problem?</a:t>
            </a:r>
            <a:endParaRPr lang="en-GB" sz="1200" dirty="0"/>
          </a:p>
        </p:txBody>
      </p:sp>
      <p:pic>
        <p:nvPicPr>
          <p:cNvPr id="8" name="Picture 7">
            <a:extLst>
              <a:ext uri="{FF2B5EF4-FFF2-40B4-BE49-F238E27FC236}">
                <a16:creationId xmlns:a16="http://schemas.microsoft.com/office/drawing/2014/main" id="{6D9BC0BE-9D65-69E2-BB90-2DE3A7F9F9D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35389" y="499193"/>
            <a:ext cx="850280" cy="523066"/>
          </a:xfrm>
          <a:prstGeom prst="rect">
            <a:avLst/>
          </a:prstGeom>
        </p:spPr>
      </p:pic>
      <p:sp>
        <p:nvSpPr>
          <p:cNvPr id="14" name="TextBox 13">
            <a:extLst>
              <a:ext uri="{FF2B5EF4-FFF2-40B4-BE49-F238E27FC236}">
                <a16:creationId xmlns:a16="http://schemas.microsoft.com/office/drawing/2014/main" id="{08C2A68B-FAC1-AE29-2D45-EDCFA56C84DA}"/>
              </a:ext>
            </a:extLst>
          </p:cNvPr>
          <p:cNvSpPr txBox="1"/>
          <p:nvPr/>
        </p:nvSpPr>
        <p:spPr>
          <a:xfrm>
            <a:off x="3376746" y="1041988"/>
            <a:ext cx="6335567" cy="646331"/>
          </a:xfrm>
          <a:prstGeom prst="rect">
            <a:avLst/>
          </a:prstGeom>
          <a:noFill/>
        </p:spPr>
        <p:txBody>
          <a:bodyPr wrap="square">
            <a:spAutoFit/>
          </a:bodyPr>
          <a:lstStyle/>
          <a:p>
            <a:r>
              <a:rPr lang="en-US" sz="1200" dirty="0"/>
              <a:t>Q3. How can you support your </a:t>
            </a:r>
            <a:r>
              <a:rPr lang="en-US" sz="1200" b="1" dirty="0"/>
              <a:t>claim</a:t>
            </a:r>
            <a:r>
              <a:rPr lang="en-US" sz="1200" dirty="0"/>
              <a:t> (that your idea will work)?</a:t>
            </a:r>
          </a:p>
          <a:p>
            <a:r>
              <a:rPr lang="en-US" sz="1200" dirty="0"/>
              <a:t>Give </a:t>
            </a:r>
            <a:r>
              <a:rPr lang="en-US" sz="1200" b="1" dirty="0"/>
              <a:t>evidence </a:t>
            </a:r>
            <a:r>
              <a:rPr lang="en-US" sz="1200" dirty="0"/>
              <a:t>(this could be an experiment and the results)</a:t>
            </a:r>
          </a:p>
          <a:p>
            <a:r>
              <a:rPr lang="en-US" sz="1200" dirty="0"/>
              <a:t>And </a:t>
            </a:r>
            <a:r>
              <a:rPr lang="en-US" sz="1200" b="1" dirty="0"/>
              <a:t>reasoning </a:t>
            </a:r>
            <a:r>
              <a:rPr lang="en-US" sz="1200" dirty="0"/>
              <a:t>(why the results supports your claim)</a:t>
            </a:r>
            <a:endParaRPr lang="en-GB" sz="1200" dirty="0"/>
          </a:p>
        </p:txBody>
      </p:sp>
      <p:sp>
        <p:nvSpPr>
          <p:cNvPr id="7" name="Rectangle 6">
            <a:extLst>
              <a:ext uri="{FF2B5EF4-FFF2-40B4-BE49-F238E27FC236}">
                <a16:creationId xmlns:a16="http://schemas.microsoft.com/office/drawing/2014/main" id="{C24C1AE3-B239-C06C-B827-5EBD840ACC16}"/>
              </a:ext>
            </a:extLst>
          </p:cNvPr>
          <p:cNvSpPr/>
          <p:nvPr/>
        </p:nvSpPr>
        <p:spPr>
          <a:xfrm>
            <a:off x="236456" y="493513"/>
            <a:ext cx="9466143" cy="5849527"/>
          </a:xfrm>
          <a:prstGeom prst="rect">
            <a:avLst/>
          </a:prstGeom>
          <a:noFill/>
          <a:ln>
            <a:solidFill>
              <a:srgbClr val="0025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A0C5D5CB-7BAA-1CDE-4F3C-C59A7EF27402}"/>
              </a:ext>
            </a:extLst>
          </p:cNvPr>
          <p:cNvSpPr txBox="1"/>
          <p:nvPr/>
        </p:nvSpPr>
        <p:spPr>
          <a:xfrm>
            <a:off x="236456" y="1132234"/>
            <a:ext cx="2908678" cy="461665"/>
          </a:xfrm>
          <a:prstGeom prst="rect">
            <a:avLst/>
          </a:prstGeom>
          <a:noFill/>
        </p:spPr>
        <p:txBody>
          <a:bodyPr wrap="square">
            <a:spAutoFit/>
          </a:bodyPr>
          <a:lstStyle/>
          <a:p>
            <a:r>
              <a:rPr lang="en-GB" sz="1200" dirty="0"/>
              <a:t>Q1. What is the problem you are trying to solve? What causes the problem?</a:t>
            </a:r>
          </a:p>
        </p:txBody>
      </p:sp>
    </p:spTree>
    <p:extLst>
      <p:ext uri="{BB962C8B-B14F-4D97-AF65-F5344CB8AC3E}">
        <p14:creationId xmlns:p14="http://schemas.microsoft.com/office/powerpoint/2010/main" val="158374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D570F3-5385-2C80-DC65-300FE228052E}"/>
              </a:ext>
            </a:extLst>
          </p:cNvPr>
          <p:cNvSpPr txBox="1"/>
          <p:nvPr/>
        </p:nvSpPr>
        <p:spPr>
          <a:xfrm>
            <a:off x="302726" y="2140647"/>
            <a:ext cx="2016920" cy="830997"/>
          </a:xfrm>
          <a:prstGeom prst="rect">
            <a:avLst/>
          </a:prstGeom>
          <a:noFill/>
        </p:spPr>
        <p:txBody>
          <a:bodyPr wrap="square" rtlCol="0">
            <a:spAutoFit/>
          </a:bodyPr>
          <a:lstStyle/>
          <a:p>
            <a:r>
              <a:rPr lang="en-GB" sz="1200" dirty="0"/>
              <a:t>The water is coloured because it contains </a:t>
            </a:r>
            <a:r>
              <a:rPr lang="en-GB" sz="1200" dirty="0" err="1"/>
              <a:t>hydrogencarbonate</a:t>
            </a:r>
            <a:r>
              <a:rPr lang="en-GB" sz="1200" dirty="0"/>
              <a:t> indicator. </a:t>
            </a:r>
          </a:p>
          <a:p>
            <a:endParaRPr lang="en-GB" sz="1200" dirty="0"/>
          </a:p>
        </p:txBody>
      </p:sp>
      <p:sp>
        <p:nvSpPr>
          <p:cNvPr id="3" name="TextBox 2">
            <a:extLst>
              <a:ext uri="{FF2B5EF4-FFF2-40B4-BE49-F238E27FC236}">
                <a16:creationId xmlns:a16="http://schemas.microsoft.com/office/drawing/2014/main" id="{D2BFE3D4-4523-1E4B-5A1F-ABEDE0A73A3B}"/>
              </a:ext>
            </a:extLst>
          </p:cNvPr>
          <p:cNvSpPr txBox="1"/>
          <p:nvPr/>
        </p:nvSpPr>
        <p:spPr>
          <a:xfrm>
            <a:off x="3078411" y="-705"/>
            <a:ext cx="1714500" cy="369332"/>
          </a:xfrm>
          <a:prstGeom prst="rect">
            <a:avLst/>
          </a:prstGeom>
          <a:solidFill>
            <a:srgbClr val="582C83"/>
          </a:solidFill>
        </p:spPr>
        <p:txBody>
          <a:bodyPr wrap="square" rtlCol="0">
            <a:spAutoFit/>
          </a:bodyPr>
          <a:lstStyle/>
          <a:p>
            <a:pPr algn="ctr"/>
            <a:r>
              <a:rPr lang="en-GB" dirty="0">
                <a:solidFill>
                  <a:schemeClr val="bg1"/>
                </a:solidFill>
              </a:rPr>
              <a:t>Student sheet 2</a:t>
            </a:r>
          </a:p>
        </p:txBody>
      </p:sp>
      <p:sp>
        <p:nvSpPr>
          <p:cNvPr id="4" name="TextBox 3">
            <a:extLst>
              <a:ext uri="{FF2B5EF4-FFF2-40B4-BE49-F238E27FC236}">
                <a16:creationId xmlns:a16="http://schemas.microsoft.com/office/drawing/2014/main" id="{AA551344-E56B-92C9-9A18-238BEC86C93C}"/>
              </a:ext>
            </a:extLst>
          </p:cNvPr>
          <p:cNvSpPr txBox="1"/>
          <p:nvPr/>
        </p:nvSpPr>
        <p:spPr>
          <a:xfrm>
            <a:off x="211633" y="-6991"/>
            <a:ext cx="3922217" cy="400110"/>
          </a:xfrm>
          <a:prstGeom prst="rect">
            <a:avLst/>
          </a:prstGeom>
          <a:noFill/>
        </p:spPr>
        <p:txBody>
          <a:bodyPr wrap="square" rtlCol="0">
            <a:spAutoFit/>
          </a:bodyPr>
          <a:lstStyle/>
          <a:p>
            <a:r>
              <a:rPr lang="en-GB" sz="2000" b="1" dirty="0">
                <a:solidFill>
                  <a:srgbClr val="582C83"/>
                </a:solidFill>
              </a:rPr>
              <a:t>The kelp forest initiative</a:t>
            </a:r>
          </a:p>
        </p:txBody>
      </p:sp>
      <p:sp>
        <p:nvSpPr>
          <p:cNvPr id="5" name="TextBox 4">
            <a:extLst>
              <a:ext uri="{FF2B5EF4-FFF2-40B4-BE49-F238E27FC236}">
                <a16:creationId xmlns:a16="http://schemas.microsoft.com/office/drawing/2014/main" id="{A1D16ED2-381B-8A3A-4044-56647817B979}"/>
              </a:ext>
            </a:extLst>
          </p:cNvPr>
          <p:cNvSpPr txBox="1"/>
          <p:nvPr/>
        </p:nvSpPr>
        <p:spPr>
          <a:xfrm>
            <a:off x="268869" y="542028"/>
            <a:ext cx="4476908" cy="338554"/>
          </a:xfrm>
          <a:prstGeom prst="rect">
            <a:avLst/>
          </a:prstGeom>
          <a:noFill/>
        </p:spPr>
        <p:txBody>
          <a:bodyPr wrap="square" rtlCol="0">
            <a:spAutoFit/>
          </a:bodyPr>
          <a:lstStyle/>
          <a:p>
            <a:r>
              <a:rPr lang="en-GB" sz="1600" b="1" dirty="0">
                <a:solidFill>
                  <a:srgbClr val="582C83"/>
                </a:solidFill>
              </a:rPr>
              <a:t>The algal ball experiment</a:t>
            </a:r>
          </a:p>
        </p:txBody>
      </p:sp>
      <p:sp>
        <p:nvSpPr>
          <p:cNvPr id="6" name="Rectangle 5">
            <a:extLst>
              <a:ext uri="{FF2B5EF4-FFF2-40B4-BE49-F238E27FC236}">
                <a16:creationId xmlns:a16="http://schemas.microsoft.com/office/drawing/2014/main" id="{D9050B46-A647-ACDC-61ED-70D75922FF6F}"/>
              </a:ext>
            </a:extLst>
          </p:cNvPr>
          <p:cNvSpPr/>
          <p:nvPr/>
        </p:nvSpPr>
        <p:spPr>
          <a:xfrm>
            <a:off x="236457" y="493513"/>
            <a:ext cx="4541732" cy="5849527"/>
          </a:xfrm>
          <a:prstGeom prst="rect">
            <a:avLst/>
          </a:prstGeom>
          <a:noFill/>
          <a:ln>
            <a:solidFill>
              <a:srgbClr val="0025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Table 6">
            <a:extLst>
              <a:ext uri="{FF2B5EF4-FFF2-40B4-BE49-F238E27FC236}">
                <a16:creationId xmlns:a16="http://schemas.microsoft.com/office/drawing/2014/main" id="{0C84D265-91EE-D822-3410-6FCCB3259E8B}"/>
              </a:ext>
            </a:extLst>
          </p:cNvPr>
          <p:cNvGraphicFramePr>
            <a:graphicFrameLocks noGrp="1"/>
          </p:cNvGraphicFramePr>
          <p:nvPr>
            <p:extLst>
              <p:ext uri="{D42A27DB-BD31-4B8C-83A1-F6EECF244321}">
                <p14:modId xmlns:p14="http://schemas.microsoft.com/office/powerpoint/2010/main" val="8477654"/>
              </p:ext>
            </p:extLst>
          </p:nvPr>
        </p:nvGraphicFramePr>
        <p:xfrm>
          <a:off x="364245" y="3579339"/>
          <a:ext cx="3426097" cy="2311400"/>
        </p:xfrm>
        <a:graphic>
          <a:graphicData uri="http://schemas.openxmlformats.org/drawingml/2006/table">
            <a:tbl>
              <a:tblPr firstRow="1" bandRow="1">
                <a:tableStyleId>{5940675A-B579-460E-94D1-54222C63F5DA}</a:tableStyleId>
              </a:tblPr>
              <a:tblGrid>
                <a:gridCol w="1960837">
                  <a:extLst>
                    <a:ext uri="{9D8B030D-6E8A-4147-A177-3AD203B41FA5}">
                      <a16:colId xmlns:a16="http://schemas.microsoft.com/office/drawing/2014/main" val="3563252423"/>
                    </a:ext>
                  </a:extLst>
                </a:gridCol>
                <a:gridCol w="1034954">
                  <a:extLst>
                    <a:ext uri="{9D8B030D-6E8A-4147-A177-3AD203B41FA5}">
                      <a16:colId xmlns:a16="http://schemas.microsoft.com/office/drawing/2014/main" val="3040545641"/>
                    </a:ext>
                  </a:extLst>
                </a:gridCol>
                <a:gridCol w="430306">
                  <a:extLst>
                    <a:ext uri="{9D8B030D-6E8A-4147-A177-3AD203B41FA5}">
                      <a16:colId xmlns:a16="http://schemas.microsoft.com/office/drawing/2014/main" val="2048370441"/>
                    </a:ext>
                  </a:extLst>
                </a:gridCol>
              </a:tblGrid>
              <a:tr h="370840">
                <a:tc>
                  <a:txBody>
                    <a:bodyPr/>
                    <a:lstStyle/>
                    <a:p>
                      <a:r>
                        <a:rPr lang="en-GB" sz="1200" b="1" dirty="0">
                          <a:solidFill>
                            <a:schemeClr val="bg1"/>
                          </a:solidFill>
                        </a:rPr>
                        <a:t>Concentration of carbon dioxide</a:t>
                      </a:r>
                    </a:p>
                  </a:txBody>
                  <a:tcPr>
                    <a:solidFill>
                      <a:srgbClr val="64328A"/>
                    </a:solidFill>
                  </a:tcPr>
                </a:tc>
                <a:tc gridSpan="2">
                  <a:txBody>
                    <a:bodyPr/>
                    <a:lstStyle/>
                    <a:p>
                      <a:r>
                        <a:rPr lang="en-GB" sz="1200" b="1" dirty="0">
                          <a:solidFill>
                            <a:schemeClr val="bg1"/>
                          </a:solidFill>
                        </a:rPr>
                        <a:t>Colour of hydrogen carbon indicator</a:t>
                      </a:r>
                    </a:p>
                  </a:txBody>
                  <a:tcPr>
                    <a:solidFill>
                      <a:srgbClr val="64328A"/>
                    </a:solidFill>
                  </a:tcPr>
                </a:tc>
                <a:tc hMerge="1">
                  <a:txBody>
                    <a:bodyPr/>
                    <a:lstStyle/>
                    <a:p>
                      <a:endParaRPr lang="en-GB" dirty="0"/>
                    </a:p>
                  </a:txBody>
                  <a:tcPr/>
                </a:tc>
                <a:extLst>
                  <a:ext uri="{0D108BD9-81ED-4DB2-BD59-A6C34878D82A}">
                    <a16:rowId xmlns:a16="http://schemas.microsoft.com/office/drawing/2014/main" val="247239459"/>
                  </a:ext>
                </a:extLst>
              </a:tr>
              <a:tr h="370840">
                <a:tc>
                  <a:txBody>
                    <a:bodyPr/>
                    <a:lstStyle/>
                    <a:p>
                      <a:r>
                        <a:rPr lang="en-GB" sz="1200" dirty="0"/>
                        <a:t>Highest</a:t>
                      </a:r>
                    </a:p>
                  </a:txBody>
                  <a:tcPr/>
                </a:tc>
                <a:tc>
                  <a:txBody>
                    <a:bodyPr/>
                    <a:lstStyle/>
                    <a:p>
                      <a:r>
                        <a:rPr lang="en-GB" sz="1200" dirty="0"/>
                        <a:t>Yellow</a:t>
                      </a:r>
                    </a:p>
                  </a:txBody>
                  <a:tcPr/>
                </a:tc>
                <a:tc>
                  <a:txBody>
                    <a:bodyPr/>
                    <a:lstStyle/>
                    <a:p>
                      <a:endParaRPr lang="en-GB" dirty="0"/>
                    </a:p>
                  </a:txBody>
                  <a:tcPr>
                    <a:solidFill>
                      <a:srgbClr val="F8C641"/>
                    </a:solidFill>
                  </a:tcPr>
                </a:tc>
                <a:extLst>
                  <a:ext uri="{0D108BD9-81ED-4DB2-BD59-A6C34878D82A}">
                    <a16:rowId xmlns:a16="http://schemas.microsoft.com/office/drawing/2014/main" val="1410964067"/>
                  </a:ext>
                </a:extLst>
              </a:tr>
              <a:tr h="370840">
                <a:tc>
                  <a:txBody>
                    <a:bodyPr/>
                    <a:lstStyle/>
                    <a:p>
                      <a:r>
                        <a:rPr lang="en-GB" sz="1200" dirty="0"/>
                        <a:t>Higher</a:t>
                      </a:r>
                    </a:p>
                  </a:txBody>
                  <a:tcPr/>
                </a:tc>
                <a:tc>
                  <a:txBody>
                    <a:bodyPr/>
                    <a:lstStyle/>
                    <a:p>
                      <a:r>
                        <a:rPr lang="en-GB" sz="1200" dirty="0"/>
                        <a:t>Orange</a:t>
                      </a:r>
                    </a:p>
                  </a:txBody>
                  <a:tcPr/>
                </a:tc>
                <a:tc>
                  <a:txBody>
                    <a:bodyPr/>
                    <a:lstStyle/>
                    <a:p>
                      <a:endParaRPr lang="en-GB" dirty="0"/>
                    </a:p>
                  </a:txBody>
                  <a:tcPr>
                    <a:solidFill>
                      <a:srgbClr val="EB5B29"/>
                    </a:solidFill>
                  </a:tcPr>
                </a:tc>
                <a:extLst>
                  <a:ext uri="{0D108BD9-81ED-4DB2-BD59-A6C34878D82A}">
                    <a16:rowId xmlns:a16="http://schemas.microsoft.com/office/drawing/2014/main" val="1002133606"/>
                  </a:ext>
                </a:extLst>
              </a:tr>
              <a:tr h="370840">
                <a:tc>
                  <a:txBody>
                    <a:bodyPr/>
                    <a:lstStyle/>
                    <a:p>
                      <a:r>
                        <a:rPr lang="en-GB" sz="1200" dirty="0"/>
                        <a:t>Atmospheric level (control)</a:t>
                      </a:r>
                    </a:p>
                  </a:txBody>
                  <a:tcPr/>
                </a:tc>
                <a:tc>
                  <a:txBody>
                    <a:bodyPr/>
                    <a:lstStyle/>
                    <a:p>
                      <a:r>
                        <a:rPr lang="en-GB" sz="1200" dirty="0"/>
                        <a:t>Red</a:t>
                      </a:r>
                    </a:p>
                  </a:txBody>
                  <a:tcPr/>
                </a:tc>
                <a:tc>
                  <a:txBody>
                    <a:bodyPr/>
                    <a:lstStyle/>
                    <a:p>
                      <a:endParaRPr lang="en-GB" dirty="0"/>
                    </a:p>
                  </a:txBody>
                  <a:tcPr>
                    <a:solidFill>
                      <a:srgbClr val="DB0B14"/>
                    </a:solidFill>
                  </a:tcPr>
                </a:tc>
                <a:extLst>
                  <a:ext uri="{0D108BD9-81ED-4DB2-BD59-A6C34878D82A}">
                    <a16:rowId xmlns:a16="http://schemas.microsoft.com/office/drawing/2014/main" val="1318623250"/>
                  </a:ext>
                </a:extLst>
              </a:tr>
              <a:tr h="370840">
                <a:tc>
                  <a:txBody>
                    <a:bodyPr/>
                    <a:lstStyle/>
                    <a:p>
                      <a:r>
                        <a:rPr lang="en-GB" sz="1200" dirty="0"/>
                        <a:t>Lower</a:t>
                      </a:r>
                    </a:p>
                  </a:txBody>
                  <a:tcPr/>
                </a:tc>
                <a:tc>
                  <a:txBody>
                    <a:bodyPr/>
                    <a:lstStyle/>
                    <a:p>
                      <a:r>
                        <a:rPr lang="en-GB" sz="1200" dirty="0"/>
                        <a:t>Pink</a:t>
                      </a:r>
                    </a:p>
                  </a:txBody>
                  <a:tcPr/>
                </a:tc>
                <a:tc>
                  <a:txBody>
                    <a:bodyPr/>
                    <a:lstStyle/>
                    <a:p>
                      <a:endParaRPr lang="en-GB" dirty="0"/>
                    </a:p>
                  </a:txBody>
                  <a:tcPr>
                    <a:solidFill>
                      <a:srgbClr val="CA1B74"/>
                    </a:solidFill>
                  </a:tcPr>
                </a:tc>
                <a:extLst>
                  <a:ext uri="{0D108BD9-81ED-4DB2-BD59-A6C34878D82A}">
                    <a16:rowId xmlns:a16="http://schemas.microsoft.com/office/drawing/2014/main" val="1273700918"/>
                  </a:ext>
                </a:extLst>
              </a:tr>
              <a:tr h="370840">
                <a:tc>
                  <a:txBody>
                    <a:bodyPr/>
                    <a:lstStyle/>
                    <a:p>
                      <a:r>
                        <a:rPr lang="en-GB" sz="1200" dirty="0"/>
                        <a:t>Lowest</a:t>
                      </a:r>
                    </a:p>
                  </a:txBody>
                  <a:tcPr/>
                </a:tc>
                <a:tc>
                  <a:txBody>
                    <a:bodyPr/>
                    <a:lstStyle/>
                    <a:p>
                      <a:r>
                        <a:rPr lang="en-GB" sz="1200" dirty="0"/>
                        <a:t>Purple</a:t>
                      </a:r>
                    </a:p>
                  </a:txBody>
                  <a:tcPr/>
                </a:tc>
                <a:tc>
                  <a:txBody>
                    <a:bodyPr/>
                    <a:lstStyle/>
                    <a:p>
                      <a:endParaRPr lang="en-GB" dirty="0"/>
                    </a:p>
                  </a:txBody>
                  <a:tcPr>
                    <a:solidFill>
                      <a:srgbClr val="64328A"/>
                    </a:solidFill>
                  </a:tcPr>
                </a:tc>
                <a:extLst>
                  <a:ext uri="{0D108BD9-81ED-4DB2-BD59-A6C34878D82A}">
                    <a16:rowId xmlns:a16="http://schemas.microsoft.com/office/drawing/2014/main" val="1401930326"/>
                  </a:ext>
                </a:extLst>
              </a:tr>
            </a:tbl>
          </a:graphicData>
        </a:graphic>
      </p:graphicFrame>
      <p:sp>
        <p:nvSpPr>
          <p:cNvPr id="22" name="TextBox 21">
            <a:extLst>
              <a:ext uri="{FF2B5EF4-FFF2-40B4-BE49-F238E27FC236}">
                <a16:creationId xmlns:a16="http://schemas.microsoft.com/office/drawing/2014/main" id="{34AE3EDA-3325-8ABF-08FF-54445A3FFB3D}"/>
              </a:ext>
            </a:extLst>
          </p:cNvPr>
          <p:cNvSpPr txBox="1"/>
          <p:nvPr/>
        </p:nvSpPr>
        <p:spPr>
          <a:xfrm>
            <a:off x="3587948" y="1572095"/>
            <a:ext cx="1264997" cy="1200329"/>
          </a:xfrm>
          <a:prstGeom prst="rect">
            <a:avLst/>
          </a:prstGeom>
          <a:noFill/>
        </p:spPr>
        <p:txBody>
          <a:bodyPr wrap="square">
            <a:spAutoFit/>
          </a:bodyPr>
          <a:lstStyle/>
          <a:p>
            <a:r>
              <a:rPr lang="en-GB" sz="1200" dirty="0"/>
              <a:t>The jelly balls contain algae. They are like the popping jelly balls in a boba drink.</a:t>
            </a:r>
          </a:p>
        </p:txBody>
      </p:sp>
      <p:sp>
        <p:nvSpPr>
          <p:cNvPr id="24" name="TextBox 23">
            <a:extLst>
              <a:ext uri="{FF2B5EF4-FFF2-40B4-BE49-F238E27FC236}">
                <a16:creationId xmlns:a16="http://schemas.microsoft.com/office/drawing/2014/main" id="{72859678-6226-87B7-DF3A-9140C682AC89}"/>
              </a:ext>
            </a:extLst>
          </p:cNvPr>
          <p:cNvSpPr txBox="1"/>
          <p:nvPr/>
        </p:nvSpPr>
        <p:spPr>
          <a:xfrm>
            <a:off x="302726" y="1708004"/>
            <a:ext cx="2038612" cy="461665"/>
          </a:xfrm>
          <a:prstGeom prst="rect">
            <a:avLst/>
          </a:prstGeom>
          <a:noFill/>
        </p:spPr>
        <p:txBody>
          <a:bodyPr wrap="square">
            <a:spAutoFit/>
          </a:bodyPr>
          <a:lstStyle/>
          <a:p>
            <a:r>
              <a:rPr lang="en-GB" sz="1200" dirty="0"/>
              <a:t>The water contains dissolved carbon dioxide gas. </a:t>
            </a:r>
          </a:p>
        </p:txBody>
      </p:sp>
      <p:sp>
        <p:nvSpPr>
          <p:cNvPr id="26" name="TextBox 25">
            <a:extLst>
              <a:ext uri="{FF2B5EF4-FFF2-40B4-BE49-F238E27FC236}">
                <a16:creationId xmlns:a16="http://schemas.microsoft.com/office/drawing/2014/main" id="{8E8BC0A4-2C47-1E5A-7591-6BD5EBA8AEFF}"/>
              </a:ext>
            </a:extLst>
          </p:cNvPr>
          <p:cNvSpPr txBox="1"/>
          <p:nvPr/>
        </p:nvSpPr>
        <p:spPr>
          <a:xfrm>
            <a:off x="258006" y="3013644"/>
            <a:ext cx="4009235" cy="461665"/>
          </a:xfrm>
          <a:prstGeom prst="rect">
            <a:avLst/>
          </a:prstGeom>
          <a:noFill/>
        </p:spPr>
        <p:txBody>
          <a:bodyPr wrap="square">
            <a:spAutoFit/>
          </a:bodyPr>
          <a:lstStyle/>
          <a:p>
            <a:r>
              <a:rPr lang="en-GB" sz="1200" dirty="0"/>
              <a:t>The </a:t>
            </a:r>
            <a:r>
              <a:rPr lang="en-GB" sz="1200" dirty="0" err="1"/>
              <a:t>hydrogencarbonate</a:t>
            </a:r>
            <a:r>
              <a:rPr lang="en-GB" sz="1200" dirty="0"/>
              <a:t> indicator changes colour depending on how much carbon dioxide is present in the water.</a:t>
            </a:r>
          </a:p>
        </p:txBody>
      </p:sp>
      <p:cxnSp>
        <p:nvCxnSpPr>
          <p:cNvPr id="29" name="Straight Connector 28">
            <a:extLst>
              <a:ext uri="{FF2B5EF4-FFF2-40B4-BE49-F238E27FC236}">
                <a16:creationId xmlns:a16="http://schemas.microsoft.com/office/drawing/2014/main" id="{4631C509-631E-2E16-496A-EDDAE0726CD6}"/>
              </a:ext>
            </a:extLst>
          </p:cNvPr>
          <p:cNvCxnSpPr>
            <a:cxnSpLocks/>
          </p:cNvCxnSpPr>
          <p:nvPr/>
        </p:nvCxnSpPr>
        <p:spPr>
          <a:xfrm>
            <a:off x="3298462" y="2505554"/>
            <a:ext cx="371621" cy="12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3450D68E-99C6-DEAD-084D-41E38A1DD57D}"/>
              </a:ext>
            </a:extLst>
          </p:cNvPr>
          <p:cNvGrpSpPr/>
          <p:nvPr/>
        </p:nvGrpSpPr>
        <p:grpSpPr>
          <a:xfrm>
            <a:off x="2155047" y="949547"/>
            <a:ext cx="1515036" cy="1793014"/>
            <a:chOff x="2155047" y="949547"/>
            <a:chExt cx="1515036" cy="1793014"/>
          </a:xfrm>
        </p:grpSpPr>
        <p:grpSp>
          <p:nvGrpSpPr>
            <p:cNvPr id="27" name="Group 26">
              <a:extLst>
                <a:ext uri="{FF2B5EF4-FFF2-40B4-BE49-F238E27FC236}">
                  <a16:creationId xmlns:a16="http://schemas.microsoft.com/office/drawing/2014/main" id="{5D02BC3B-90E3-446E-326E-403E305C00D9}"/>
                </a:ext>
              </a:extLst>
            </p:cNvPr>
            <p:cNvGrpSpPr/>
            <p:nvPr/>
          </p:nvGrpSpPr>
          <p:grpSpPr>
            <a:xfrm>
              <a:off x="2155047" y="949547"/>
              <a:ext cx="1515036" cy="1793014"/>
              <a:chOff x="3065929" y="1201271"/>
              <a:chExt cx="1515036" cy="1793014"/>
            </a:xfrm>
          </p:grpSpPr>
          <p:sp>
            <p:nvSpPr>
              <p:cNvPr id="11" name="Freeform: Shape 10">
                <a:extLst>
                  <a:ext uri="{FF2B5EF4-FFF2-40B4-BE49-F238E27FC236}">
                    <a16:creationId xmlns:a16="http://schemas.microsoft.com/office/drawing/2014/main" id="{CA667C98-5B5A-D19D-2F80-26C77EFB83AB}"/>
                  </a:ext>
                </a:extLst>
              </p:cNvPr>
              <p:cNvSpPr/>
              <p:nvPr/>
            </p:nvSpPr>
            <p:spPr>
              <a:xfrm>
                <a:off x="3170183" y="2009198"/>
                <a:ext cx="1264997" cy="980568"/>
              </a:xfrm>
              <a:custGeom>
                <a:avLst/>
                <a:gdLst>
                  <a:gd name="connsiteX0" fmla="*/ 3636 w 1263594"/>
                  <a:gd name="connsiteY0" fmla="*/ 17014 h 991909"/>
                  <a:gd name="connsiteX1" fmla="*/ 593743 w 1263594"/>
                  <a:gd name="connsiteY1" fmla="*/ 17014 h 991909"/>
                  <a:gd name="connsiteX2" fmla="*/ 992464 w 1263594"/>
                  <a:gd name="connsiteY2" fmla="*/ 17014 h 991909"/>
                  <a:gd name="connsiteX3" fmla="*/ 1194482 w 1263594"/>
                  <a:gd name="connsiteY3" fmla="*/ 6381 h 991909"/>
                  <a:gd name="connsiteX4" fmla="*/ 1258277 w 1263594"/>
                  <a:gd name="connsiteY4" fmla="*/ 11697 h 991909"/>
                  <a:gd name="connsiteX5" fmla="*/ 1247645 w 1263594"/>
                  <a:gd name="connsiteY5" fmla="*/ 139288 h 991909"/>
                  <a:gd name="connsiteX6" fmla="*/ 1263594 w 1263594"/>
                  <a:gd name="connsiteY6" fmla="*/ 612437 h 991909"/>
                  <a:gd name="connsiteX7" fmla="*/ 1247645 w 1263594"/>
                  <a:gd name="connsiteY7" fmla="*/ 830404 h 991909"/>
                  <a:gd name="connsiteX8" fmla="*/ 1194482 w 1263594"/>
                  <a:gd name="connsiteY8" fmla="*/ 915465 h 991909"/>
                  <a:gd name="connsiteX9" fmla="*/ 1104105 w 1263594"/>
                  <a:gd name="connsiteY9" fmla="*/ 984577 h 991909"/>
                  <a:gd name="connsiteX10" fmla="*/ 928668 w 1263594"/>
                  <a:gd name="connsiteY10" fmla="*/ 989893 h 991909"/>
                  <a:gd name="connsiteX11" fmla="*/ 280082 w 1263594"/>
                  <a:gd name="connsiteY11" fmla="*/ 989893 h 991909"/>
                  <a:gd name="connsiteX12" fmla="*/ 136543 w 1263594"/>
                  <a:gd name="connsiteY12" fmla="*/ 973944 h 991909"/>
                  <a:gd name="connsiteX13" fmla="*/ 51482 w 1263594"/>
                  <a:gd name="connsiteY13" fmla="*/ 910149 h 991909"/>
                  <a:gd name="connsiteX14" fmla="*/ 8952 w 1263594"/>
                  <a:gd name="connsiteY14" fmla="*/ 809139 h 991909"/>
                  <a:gd name="connsiteX15" fmla="*/ 3636 w 1263594"/>
                  <a:gd name="connsiteY15" fmla="*/ 490163 h 991909"/>
                  <a:gd name="connsiteX16" fmla="*/ 3636 w 1263594"/>
                  <a:gd name="connsiteY16" fmla="*/ 17014 h 991909"/>
                  <a:gd name="connsiteX0" fmla="*/ 3636 w 1263594"/>
                  <a:gd name="connsiteY0" fmla="*/ 10915 h 985810"/>
                  <a:gd name="connsiteX1" fmla="*/ 593743 w 1263594"/>
                  <a:gd name="connsiteY1" fmla="*/ 10915 h 985810"/>
                  <a:gd name="connsiteX2" fmla="*/ 992464 w 1263594"/>
                  <a:gd name="connsiteY2" fmla="*/ 10915 h 985810"/>
                  <a:gd name="connsiteX3" fmla="*/ 1189166 w 1263594"/>
                  <a:gd name="connsiteY3" fmla="*/ 21547 h 985810"/>
                  <a:gd name="connsiteX4" fmla="*/ 1258277 w 1263594"/>
                  <a:gd name="connsiteY4" fmla="*/ 5598 h 985810"/>
                  <a:gd name="connsiteX5" fmla="*/ 1247645 w 1263594"/>
                  <a:gd name="connsiteY5" fmla="*/ 133189 h 985810"/>
                  <a:gd name="connsiteX6" fmla="*/ 1263594 w 1263594"/>
                  <a:gd name="connsiteY6" fmla="*/ 606338 h 985810"/>
                  <a:gd name="connsiteX7" fmla="*/ 1247645 w 1263594"/>
                  <a:gd name="connsiteY7" fmla="*/ 824305 h 985810"/>
                  <a:gd name="connsiteX8" fmla="*/ 1194482 w 1263594"/>
                  <a:gd name="connsiteY8" fmla="*/ 909366 h 985810"/>
                  <a:gd name="connsiteX9" fmla="*/ 1104105 w 1263594"/>
                  <a:gd name="connsiteY9" fmla="*/ 978478 h 985810"/>
                  <a:gd name="connsiteX10" fmla="*/ 928668 w 1263594"/>
                  <a:gd name="connsiteY10" fmla="*/ 983794 h 985810"/>
                  <a:gd name="connsiteX11" fmla="*/ 280082 w 1263594"/>
                  <a:gd name="connsiteY11" fmla="*/ 983794 h 985810"/>
                  <a:gd name="connsiteX12" fmla="*/ 136543 w 1263594"/>
                  <a:gd name="connsiteY12" fmla="*/ 967845 h 985810"/>
                  <a:gd name="connsiteX13" fmla="*/ 51482 w 1263594"/>
                  <a:gd name="connsiteY13" fmla="*/ 904050 h 985810"/>
                  <a:gd name="connsiteX14" fmla="*/ 8952 w 1263594"/>
                  <a:gd name="connsiteY14" fmla="*/ 803040 h 985810"/>
                  <a:gd name="connsiteX15" fmla="*/ 3636 w 1263594"/>
                  <a:gd name="connsiteY15" fmla="*/ 484064 h 985810"/>
                  <a:gd name="connsiteX16" fmla="*/ 3636 w 1263594"/>
                  <a:gd name="connsiteY16" fmla="*/ 10915 h 985810"/>
                  <a:gd name="connsiteX0" fmla="*/ 3636 w 1263594"/>
                  <a:gd name="connsiteY0" fmla="*/ 199 h 975094"/>
                  <a:gd name="connsiteX1" fmla="*/ 593743 w 1263594"/>
                  <a:gd name="connsiteY1" fmla="*/ 199 h 975094"/>
                  <a:gd name="connsiteX2" fmla="*/ 992464 w 1263594"/>
                  <a:gd name="connsiteY2" fmla="*/ 199 h 975094"/>
                  <a:gd name="connsiteX3" fmla="*/ 1189166 w 1263594"/>
                  <a:gd name="connsiteY3" fmla="*/ 10831 h 975094"/>
                  <a:gd name="connsiteX4" fmla="*/ 1258277 w 1263594"/>
                  <a:gd name="connsiteY4" fmla="*/ 10831 h 975094"/>
                  <a:gd name="connsiteX5" fmla="*/ 1247645 w 1263594"/>
                  <a:gd name="connsiteY5" fmla="*/ 122473 h 975094"/>
                  <a:gd name="connsiteX6" fmla="*/ 1263594 w 1263594"/>
                  <a:gd name="connsiteY6" fmla="*/ 595622 h 975094"/>
                  <a:gd name="connsiteX7" fmla="*/ 1247645 w 1263594"/>
                  <a:gd name="connsiteY7" fmla="*/ 813589 h 975094"/>
                  <a:gd name="connsiteX8" fmla="*/ 1194482 w 1263594"/>
                  <a:gd name="connsiteY8" fmla="*/ 898650 h 975094"/>
                  <a:gd name="connsiteX9" fmla="*/ 1104105 w 1263594"/>
                  <a:gd name="connsiteY9" fmla="*/ 967762 h 975094"/>
                  <a:gd name="connsiteX10" fmla="*/ 928668 w 1263594"/>
                  <a:gd name="connsiteY10" fmla="*/ 973078 h 975094"/>
                  <a:gd name="connsiteX11" fmla="*/ 280082 w 1263594"/>
                  <a:gd name="connsiteY11" fmla="*/ 973078 h 975094"/>
                  <a:gd name="connsiteX12" fmla="*/ 136543 w 1263594"/>
                  <a:gd name="connsiteY12" fmla="*/ 957129 h 975094"/>
                  <a:gd name="connsiteX13" fmla="*/ 51482 w 1263594"/>
                  <a:gd name="connsiteY13" fmla="*/ 893334 h 975094"/>
                  <a:gd name="connsiteX14" fmla="*/ 8952 w 1263594"/>
                  <a:gd name="connsiteY14" fmla="*/ 792324 h 975094"/>
                  <a:gd name="connsiteX15" fmla="*/ 3636 w 1263594"/>
                  <a:gd name="connsiteY15" fmla="*/ 473348 h 975094"/>
                  <a:gd name="connsiteX16" fmla="*/ 3636 w 1263594"/>
                  <a:gd name="connsiteY16" fmla="*/ 199 h 975094"/>
                  <a:gd name="connsiteX0" fmla="*/ 3636 w 1263594"/>
                  <a:gd name="connsiteY0" fmla="*/ 5673 h 980568"/>
                  <a:gd name="connsiteX1" fmla="*/ 593743 w 1263594"/>
                  <a:gd name="connsiteY1" fmla="*/ 5673 h 980568"/>
                  <a:gd name="connsiteX2" fmla="*/ 992464 w 1263594"/>
                  <a:gd name="connsiteY2" fmla="*/ 5673 h 980568"/>
                  <a:gd name="connsiteX3" fmla="*/ 1194482 w 1263594"/>
                  <a:gd name="connsiteY3" fmla="*/ 356 h 980568"/>
                  <a:gd name="connsiteX4" fmla="*/ 1258277 w 1263594"/>
                  <a:gd name="connsiteY4" fmla="*/ 16305 h 980568"/>
                  <a:gd name="connsiteX5" fmla="*/ 1247645 w 1263594"/>
                  <a:gd name="connsiteY5" fmla="*/ 127947 h 980568"/>
                  <a:gd name="connsiteX6" fmla="*/ 1263594 w 1263594"/>
                  <a:gd name="connsiteY6" fmla="*/ 601096 h 980568"/>
                  <a:gd name="connsiteX7" fmla="*/ 1247645 w 1263594"/>
                  <a:gd name="connsiteY7" fmla="*/ 819063 h 980568"/>
                  <a:gd name="connsiteX8" fmla="*/ 1194482 w 1263594"/>
                  <a:gd name="connsiteY8" fmla="*/ 904124 h 980568"/>
                  <a:gd name="connsiteX9" fmla="*/ 1104105 w 1263594"/>
                  <a:gd name="connsiteY9" fmla="*/ 973236 h 980568"/>
                  <a:gd name="connsiteX10" fmla="*/ 928668 w 1263594"/>
                  <a:gd name="connsiteY10" fmla="*/ 978552 h 980568"/>
                  <a:gd name="connsiteX11" fmla="*/ 280082 w 1263594"/>
                  <a:gd name="connsiteY11" fmla="*/ 978552 h 980568"/>
                  <a:gd name="connsiteX12" fmla="*/ 136543 w 1263594"/>
                  <a:gd name="connsiteY12" fmla="*/ 962603 h 980568"/>
                  <a:gd name="connsiteX13" fmla="*/ 51482 w 1263594"/>
                  <a:gd name="connsiteY13" fmla="*/ 898808 h 980568"/>
                  <a:gd name="connsiteX14" fmla="*/ 8952 w 1263594"/>
                  <a:gd name="connsiteY14" fmla="*/ 797798 h 980568"/>
                  <a:gd name="connsiteX15" fmla="*/ 3636 w 1263594"/>
                  <a:gd name="connsiteY15" fmla="*/ 478822 h 980568"/>
                  <a:gd name="connsiteX16" fmla="*/ 3636 w 1263594"/>
                  <a:gd name="connsiteY16" fmla="*/ 5673 h 980568"/>
                  <a:gd name="connsiteX0" fmla="*/ 3636 w 1264997"/>
                  <a:gd name="connsiteY0" fmla="*/ 5673 h 980568"/>
                  <a:gd name="connsiteX1" fmla="*/ 593743 w 1264997"/>
                  <a:gd name="connsiteY1" fmla="*/ 5673 h 980568"/>
                  <a:gd name="connsiteX2" fmla="*/ 992464 w 1264997"/>
                  <a:gd name="connsiteY2" fmla="*/ 5673 h 980568"/>
                  <a:gd name="connsiteX3" fmla="*/ 1194482 w 1264997"/>
                  <a:gd name="connsiteY3" fmla="*/ 356 h 980568"/>
                  <a:gd name="connsiteX4" fmla="*/ 1258277 w 1264997"/>
                  <a:gd name="connsiteY4" fmla="*/ 16305 h 980568"/>
                  <a:gd name="connsiteX5" fmla="*/ 1263593 w 1264997"/>
                  <a:gd name="connsiteY5" fmla="*/ 138580 h 980568"/>
                  <a:gd name="connsiteX6" fmla="*/ 1263594 w 1264997"/>
                  <a:gd name="connsiteY6" fmla="*/ 601096 h 980568"/>
                  <a:gd name="connsiteX7" fmla="*/ 1247645 w 1264997"/>
                  <a:gd name="connsiteY7" fmla="*/ 819063 h 980568"/>
                  <a:gd name="connsiteX8" fmla="*/ 1194482 w 1264997"/>
                  <a:gd name="connsiteY8" fmla="*/ 904124 h 980568"/>
                  <a:gd name="connsiteX9" fmla="*/ 1104105 w 1264997"/>
                  <a:gd name="connsiteY9" fmla="*/ 973236 h 980568"/>
                  <a:gd name="connsiteX10" fmla="*/ 928668 w 1264997"/>
                  <a:gd name="connsiteY10" fmla="*/ 978552 h 980568"/>
                  <a:gd name="connsiteX11" fmla="*/ 280082 w 1264997"/>
                  <a:gd name="connsiteY11" fmla="*/ 978552 h 980568"/>
                  <a:gd name="connsiteX12" fmla="*/ 136543 w 1264997"/>
                  <a:gd name="connsiteY12" fmla="*/ 962603 h 980568"/>
                  <a:gd name="connsiteX13" fmla="*/ 51482 w 1264997"/>
                  <a:gd name="connsiteY13" fmla="*/ 898808 h 980568"/>
                  <a:gd name="connsiteX14" fmla="*/ 8952 w 1264997"/>
                  <a:gd name="connsiteY14" fmla="*/ 797798 h 980568"/>
                  <a:gd name="connsiteX15" fmla="*/ 3636 w 1264997"/>
                  <a:gd name="connsiteY15" fmla="*/ 478822 h 980568"/>
                  <a:gd name="connsiteX16" fmla="*/ 3636 w 1264997"/>
                  <a:gd name="connsiteY16" fmla="*/ 5673 h 980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64997" h="980568">
                    <a:moveTo>
                      <a:pt x="3636" y="5673"/>
                    </a:moveTo>
                    <a:lnTo>
                      <a:pt x="593743" y="5673"/>
                    </a:lnTo>
                    <a:lnTo>
                      <a:pt x="992464" y="5673"/>
                    </a:lnTo>
                    <a:cubicBezTo>
                      <a:pt x="1092587" y="3901"/>
                      <a:pt x="1150180" y="-1416"/>
                      <a:pt x="1194482" y="356"/>
                    </a:cubicBezTo>
                    <a:cubicBezTo>
                      <a:pt x="1238784" y="2128"/>
                      <a:pt x="1246759" y="-6732"/>
                      <a:pt x="1258277" y="16305"/>
                    </a:cubicBezTo>
                    <a:cubicBezTo>
                      <a:pt x="1269796" y="39342"/>
                      <a:pt x="1262707" y="41115"/>
                      <a:pt x="1263593" y="138580"/>
                    </a:cubicBezTo>
                    <a:cubicBezTo>
                      <a:pt x="1264479" y="236045"/>
                      <a:pt x="1266252" y="487682"/>
                      <a:pt x="1263594" y="601096"/>
                    </a:cubicBezTo>
                    <a:cubicBezTo>
                      <a:pt x="1260936" y="714510"/>
                      <a:pt x="1259164" y="768559"/>
                      <a:pt x="1247645" y="819063"/>
                    </a:cubicBezTo>
                    <a:cubicBezTo>
                      <a:pt x="1236126" y="869567"/>
                      <a:pt x="1218405" y="878429"/>
                      <a:pt x="1194482" y="904124"/>
                    </a:cubicBezTo>
                    <a:cubicBezTo>
                      <a:pt x="1170559" y="929819"/>
                      <a:pt x="1148407" y="960831"/>
                      <a:pt x="1104105" y="973236"/>
                    </a:cubicBezTo>
                    <a:cubicBezTo>
                      <a:pt x="1059803" y="985641"/>
                      <a:pt x="928668" y="978552"/>
                      <a:pt x="928668" y="978552"/>
                    </a:cubicBezTo>
                    <a:lnTo>
                      <a:pt x="280082" y="978552"/>
                    </a:lnTo>
                    <a:cubicBezTo>
                      <a:pt x="148061" y="975894"/>
                      <a:pt x="174643" y="975894"/>
                      <a:pt x="136543" y="962603"/>
                    </a:cubicBezTo>
                    <a:cubicBezTo>
                      <a:pt x="98443" y="949312"/>
                      <a:pt x="72747" y="926275"/>
                      <a:pt x="51482" y="898808"/>
                    </a:cubicBezTo>
                    <a:cubicBezTo>
                      <a:pt x="30217" y="871341"/>
                      <a:pt x="16926" y="867796"/>
                      <a:pt x="8952" y="797798"/>
                    </a:cubicBezTo>
                    <a:cubicBezTo>
                      <a:pt x="978" y="727800"/>
                      <a:pt x="6294" y="612615"/>
                      <a:pt x="3636" y="478822"/>
                    </a:cubicBezTo>
                    <a:cubicBezTo>
                      <a:pt x="978" y="345029"/>
                      <a:pt x="-3010" y="170034"/>
                      <a:pt x="3636" y="5673"/>
                    </a:cubicBezTo>
                    <a:close/>
                  </a:path>
                </a:pathLst>
              </a:custGeom>
              <a:solidFill>
                <a:srgbClr val="FFB1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Rounded Corners 7">
                <a:extLst>
                  <a:ext uri="{FF2B5EF4-FFF2-40B4-BE49-F238E27FC236}">
                    <a16:creationId xmlns:a16="http://schemas.microsoft.com/office/drawing/2014/main" id="{8BEC8D25-6AA7-F960-7999-5C8515771B24}"/>
                  </a:ext>
                </a:extLst>
              </p:cNvPr>
              <p:cNvSpPr/>
              <p:nvPr/>
            </p:nvSpPr>
            <p:spPr>
              <a:xfrm>
                <a:off x="3173506" y="1353671"/>
                <a:ext cx="1255059" cy="1631576"/>
              </a:xfrm>
              <a:prstGeom prst="round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D5D96F0A-70E6-09BB-BE93-7000EF208B2B}"/>
                  </a:ext>
                </a:extLst>
              </p:cNvPr>
              <p:cNvSpPr/>
              <p:nvPr/>
            </p:nvSpPr>
            <p:spPr>
              <a:xfrm>
                <a:off x="3065929" y="1201271"/>
                <a:ext cx="1515036" cy="33855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BF3D89CE-DFD1-BDE2-C6C7-B1BF0B59E443}"/>
                  </a:ext>
                </a:extLst>
              </p:cNvPr>
              <p:cNvSpPr/>
              <p:nvPr/>
            </p:nvSpPr>
            <p:spPr>
              <a:xfrm>
                <a:off x="3240042" y="2810463"/>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9132E9FB-39D5-C343-8B86-C7B0D3B4FCF9}"/>
                  </a:ext>
                </a:extLst>
              </p:cNvPr>
              <p:cNvSpPr/>
              <p:nvPr/>
            </p:nvSpPr>
            <p:spPr>
              <a:xfrm>
                <a:off x="3392442" y="2845766"/>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E5C79BAC-4C85-9A1E-1BA2-3C41D7271DF3}"/>
                  </a:ext>
                </a:extLst>
              </p:cNvPr>
              <p:cNvSpPr/>
              <p:nvPr/>
            </p:nvSpPr>
            <p:spPr>
              <a:xfrm>
                <a:off x="3544842" y="2841247"/>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BC2A588E-13F8-4F09-DCE0-ACB11C4B003A}"/>
                  </a:ext>
                </a:extLst>
              </p:cNvPr>
              <p:cNvSpPr/>
              <p:nvPr/>
            </p:nvSpPr>
            <p:spPr>
              <a:xfrm>
                <a:off x="3692893" y="2841247"/>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8E3B1E71-5990-1DF8-61E0-C47B2C270733}"/>
                  </a:ext>
                </a:extLst>
              </p:cNvPr>
              <p:cNvSpPr/>
              <p:nvPr/>
            </p:nvSpPr>
            <p:spPr>
              <a:xfrm>
                <a:off x="3836893" y="2850285"/>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4F795751-18C5-B96F-39B1-93FB9186D2FE}"/>
                  </a:ext>
                </a:extLst>
              </p:cNvPr>
              <p:cNvSpPr/>
              <p:nvPr/>
            </p:nvSpPr>
            <p:spPr>
              <a:xfrm>
                <a:off x="3989293" y="2845766"/>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3D49FCB5-727B-9FDF-DDDB-4CAEFD4FEEB9}"/>
                  </a:ext>
                </a:extLst>
              </p:cNvPr>
              <p:cNvSpPr/>
              <p:nvPr/>
            </p:nvSpPr>
            <p:spPr>
              <a:xfrm>
                <a:off x="4137344" y="2845766"/>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1E2E3FE6-4E55-04A9-72A3-08701D4AF14D}"/>
                  </a:ext>
                </a:extLst>
              </p:cNvPr>
              <p:cNvSpPr/>
              <p:nvPr/>
            </p:nvSpPr>
            <p:spPr>
              <a:xfrm>
                <a:off x="3616842" y="2706972"/>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661B12F9-6A13-1462-3B3E-5DBA2F3F0136}"/>
                  </a:ext>
                </a:extLst>
              </p:cNvPr>
              <p:cNvSpPr/>
              <p:nvPr/>
            </p:nvSpPr>
            <p:spPr>
              <a:xfrm>
                <a:off x="3903429" y="2715537"/>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1" name="Oval 30">
              <a:extLst>
                <a:ext uri="{FF2B5EF4-FFF2-40B4-BE49-F238E27FC236}">
                  <a16:creationId xmlns:a16="http://schemas.microsoft.com/office/drawing/2014/main" id="{490AAE58-F5A3-E111-B430-0446AC876B81}"/>
                </a:ext>
              </a:extLst>
            </p:cNvPr>
            <p:cNvSpPr/>
            <p:nvPr/>
          </p:nvSpPr>
          <p:spPr>
            <a:xfrm>
              <a:off x="3182236" y="2461669"/>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30" name="Straight Connector 29">
            <a:extLst>
              <a:ext uri="{FF2B5EF4-FFF2-40B4-BE49-F238E27FC236}">
                <a16:creationId xmlns:a16="http://schemas.microsoft.com/office/drawing/2014/main" id="{71C53F2A-951F-7A94-BD9E-36596E5A304E}"/>
              </a:ext>
            </a:extLst>
          </p:cNvPr>
          <p:cNvCxnSpPr>
            <a:cxnSpLocks/>
          </p:cNvCxnSpPr>
          <p:nvPr/>
        </p:nvCxnSpPr>
        <p:spPr>
          <a:xfrm>
            <a:off x="2077294" y="1988030"/>
            <a:ext cx="371621" cy="12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079EE460-D000-3BD8-78A6-4AD44E657D4D}"/>
              </a:ext>
            </a:extLst>
          </p:cNvPr>
          <p:cNvSpPr txBox="1"/>
          <p:nvPr/>
        </p:nvSpPr>
        <p:spPr>
          <a:xfrm>
            <a:off x="5127811" y="2151370"/>
            <a:ext cx="2016920" cy="830997"/>
          </a:xfrm>
          <a:prstGeom prst="rect">
            <a:avLst/>
          </a:prstGeom>
          <a:noFill/>
        </p:spPr>
        <p:txBody>
          <a:bodyPr wrap="square" rtlCol="0">
            <a:spAutoFit/>
          </a:bodyPr>
          <a:lstStyle/>
          <a:p>
            <a:r>
              <a:rPr lang="en-GB" sz="1200" dirty="0"/>
              <a:t>The water is coloured because it contains </a:t>
            </a:r>
            <a:r>
              <a:rPr lang="en-GB" sz="1200" dirty="0" err="1"/>
              <a:t>hydrogencarbonate</a:t>
            </a:r>
            <a:r>
              <a:rPr lang="en-GB" sz="1200" dirty="0"/>
              <a:t> indicator. </a:t>
            </a:r>
          </a:p>
          <a:p>
            <a:endParaRPr lang="en-GB" sz="1200" dirty="0"/>
          </a:p>
        </p:txBody>
      </p:sp>
      <p:sp>
        <p:nvSpPr>
          <p:cNvPr id="34" name="TextBox 33">
            <a:extLst>
              <a:ext uri="{FF2B5EF4-FFF2-40B4-BE49-F238E27FC236}">
                <a16:creationId xmlns:a16="http://schemas.microsoft.com/office/drawing/2014/main" id="{F2CA6CCE-AD1E-663E-396A-19A96758558B}"/>
              </a:ext>
            </a:extLst>
          </p:cNvPr>
          <p:cNvSpPr txBox="1"/>
          <p:nvPr/>
        </p:nvSpPr>
        <p:spPr>
          <a:xfrm>
            <a:off x="7903496" y="10018"/>
            <a:ext cx="1714500" cy="369332"/>
          </a:xfrm>
          <a:prstGeom prst="rect">
            <a:avLst/>
          </a:prstGeom>
          <a:solidFill>
            <a:srgbClr val="582C83"/>
          </a:solidFill>
        </p:spPr>
        <p:txBody>
          <a:bodyPr wrap="square" rtlCol="0">
            <a:spAutoFit/>
          </a:bodyPr>
          <a:lstStyle/>
          <a:p>
            <a:pPr algn="ctr"/>
            <a:r>
              <a:rPr lang="en-GB" dirty="0">
                <a:solidFill>
                  <a:schemeClr val="bg1"/>
                </a:solidFill>
              </a:rPr>
              <a:t>Student sheet 2</a:t>
            </a:r>
          </a:p>
        </p:txBody>
      </p:sp>
      <p:sp>
        <p:nvSpPr>
          <p:cNvPr id="35" name="TextBox 34">
            <a:extLst>
              <a:ext uri="{FF2B5EF4-FFF2-40B4-BE49-F238E27FC236}">
                <a16:creationId xmlns:a16="http://schemas.microsoft.com/office/drawing/2014/main" id="{349449B1-A35D-79FF-5484-338E18936490}"/>
              </a:ext>
            </a:extLst>
          </p:cNvPr>
          <p:cNvSpPr txBox="1"/>
          <p:nvPr/>
        </p:nvSpPr>
        <p:spPr>
          <a:xfrm>
            <a:off x="5093954" y="552751"/>
            <a:ext cx="4476908" cy="338554"/>
          </a:xfrm>
          <a:prstGeom prst="rect">
            <a:avLst/>
          </a:prstGeom>
          <a:noFill/>
        </p:spPr>
        <p:txBody>
          <a:bodyPr wrap="square" rtlCol="0">
            <a:spAutoFit/>
          </a:bodyPr>
          <a:lstStyle/>
          <a:p>
            <a:r>
              <a:rPr lang="en-GB" sz="1600" b="1" dirty="0">
                <a:solidFill>
                  <a:srgbClr val="582C83"/>
                </a:solidFill>
              </a:rPr>
              <a:t>The algal ball experiment</a:t>
            </a:r>
          </a:p>
        </p:txBody>
      </p:sp>
      <p:sp>
        <p:nvSpPr>
          <p:cNvPr id="36" name="Rectangle 35">
            <a:extLst>
              <a:ext uri="{FF2B5EF4-FFF2-40B4-BE49-F238E27FC236}">
                <a16:creationId xmlns:a16="http://schemas.microsoft.com/office/drawing/2014/main" id="{1EB3CA37-4C44-D7FB-39E4-9FFD7D7C77CE}"/>
              </a:ext>
            </a:extLst>
          </p:cNvPr>
          <p:cNvSpPr/>
          <p:nvPr/>
        </p:nvSpPr>
        <p:spPr>
          <a:xfrm>
            <a:off x="5061542" y="504236"/>
            <a:ext cx="4541732" cy="5849527"/>
          </a:xfrm>
          <a:prstGeom prst="rect">
            <a:avLst/>
          </a:prstGeom>
          <a:noFill/>
          <a:ln>
            <a:solidFill>
              <a:srgbClr val="0025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7" name="Table 36">
            <a:extLst>
              <a:ext uri="{FF2B5EF4-FFF2-40B4-BE49-F238E27FC236}">
                <a16:creationId xmlns:a16="http://schemas.microsoft.com/office/drawing/2014/main" id="{E1F48517-BE4F-E394-004F-C379BD2CE994}"/>
              </a:ext>
            </a:extLst>
          </p:cNvPr>
          <p:cNvGraphicFramePr>
            <a:graphicFrameLocks noGrp="1"/>
          </p:cNvGraphicFramePr>
          <p:nvPr>
            <p:extLst>
              <p:ext uri="{D42A27DB-BD31-4B8C-83A1-F6EECF244321}">
                <p14:modId xmlns:p14="http://schemas.microsoft.com/office/powerpoint/2010/main" val="1619858163"/>
              </p:ext>
            </p:extLst>
          </p:nvPr>
        </p:nvGraphicFramePr>
        <p:xfrm>
          <a:off x="5189330" y="3590062"/>
          <a:ext cx="3426097" cy="2311400"/>
        </p:xfrm>
        <a:graphic>
          <a:graphicData uri="http://schemas.openxmlformats.org/drawingml/2006/table">
            <a:tbl>
              <a:tblPr firstRow="1" bandRow="1">
                <a:tableStyleId>{5940675A-B579-460E-94D1-54222C63F5DA}</a:tableStyleId>
              </a:tblPr>
              <a:tblGrid>
                <a:gridCol w="1960837">
                  <a:extLst>
                    <a:ext uri="{9D8B030D-6E8A-4147-A177-3AD203B41FA5}">
                      <a16:colId xmlns:a16="http://schemas.microsoft.com/office/drawing/2014/main" val="3563252423"/>
                    </a:ext>
                  </a:extLst>
                </a:gridCol>
                <a:gridCol w="1034954">
                  <a:extLst>
                    <a:ext uri="{9D8B030D-6E8A-4147-A177-3AD203B41FA5}">
                      <a16:colId xmlns:a16="http://schemas.microsoft.com/office/drawing/2014/main" val="3040545641"/>
                    </a:ext>
                  </a:extLst>
                </a:gridCol>
                <a:gridCol w="430306">
                  <a:extLst>
                    <a:ext uri="{9D8B030D-6E8A-4147-A177-3AD203B41FA5}">
                      <a16:colId xmlns:a16="http://schemas.microsoft.com/office/drawing/2014/main" val="2048370441"/>
                    </a:ext>
                  </a:extLst>
                </a:gridCol>
              </a:tblGrid>
              <a:tr h="370840">
                <a:tc>
                  <a:txBody>
                    <a:bodyPr/>
                    <a:lstStyle/>
                    <a:p>
                      <a:r>
                        <a:rPr lang="en-GB" sz="1200" b="1" dirty="0">
                          <a:solidFill>
                            <a:schemeClr val="bg1"/>
                          </a:solidFill>
                        </a:rPr>
                        <a:t>Concentration of carbon dioxide</a:t>
                      </a:r>
                    </a:p>
                  </a:txBody>
                  <a:tcPr>
                    <a:solidFill>
                      <a:srgbClr val="64328A"/>
                    </a:solidFill>
                  </a:tcPr>
                </a:tc>
                <a:tc gridSpan="2">
                  <a:txBody>
                    <a:bodyPr/>
                    <a:lstStyle/>
                    <a:p>
                      <a:r>
                        <a:rPr lang="en-GB" sz="1200" b="1" dirty="0">
                          <a:solidFill>
                            <a:schemeClr val="bg1"/>
                          </a:solidFill>
                        </a:rPr>
                        <a:t>Colour of hydrogen carbon indicator</a:t>
                      </a:r>
                    </a:p>
                  </a:txBody>
                  <a:tcPr>
                    <a:solidFill>
                      <a:srgbClr val="64328A"/>
                    </a:solidFill>
                  </a:tcPr>
                </a:tc>
                <a:tc hMerge="1">
                  <a:txBody>
                    <a:bodyPr/>
                    <a:lstStyle/>
                    <a:p>
                      <a:endParaRPr lang="en-GB" dirty="0"/>
                    </a:p>
                  </a:txBody>
                  <a:tcPr/>
                </a:tc>
                <a:extLst>
                  <a:ext uri="{0D108BD9-81ED-4DB2-BD59-A6C34878D82A}">
                    <a16:rowId xmlns:a16="http://schemas.microsoft.com/office/drawing/2014/main" val="247239459"/>
                  </a:ext>
                </a:extLst>
              </a:tr>
              <a:tr h="370840">
                <a:tc>
                  <a:txBody>
                    <a:bodyPr/>
                    <a:lstStyle/>
                    <a:p>
                      <a:r>
                        <a:rPr lang="en-GB" sz="1200" dirty="0"/>
                        <a:t>Highest</a:t>
                      </a:r>
                    </a:p>
                  </a:txBody>
                  <a:tcPr/>
                </a:tc>
                <a:tc>
                  <a:txBody>
                    <a:bodyPr/>
                    <a:lstStyle/>
                    <a:p>
                      <a:r>
                        <a:rPr lang="en-GB" sz="1200" dirty="0"/>
                        <a:t>Yellow</a:t>
                      </a:r>
                    </a:p>
                  </a:txBody>
                  <a:tcPr/>
                </a:tc>
                <a:tc>
                  <a:txBody>
                    <a:bodyPr/>
                    <a:lstStyle/>
                    <a:p>
                      <a:endParaRPr lang="en-GB" dirty="0"/>
                    </a:p>
                  </a:txBody>
                  <a:tcPr>
                    <a:solidFill>
                      <a:srgbClr val="F8C641"/>
                    </a:solidFill>
                  </a:tcPr>
                </a:tc>
                <a:extLst>
                  <a:ext uri="{0D108BD9-81ED-4DB2-BD59-A6C34878D82A}">
                    <a16:rowId xmlns:a16="http://schemas.microsoft.com/office/drawing/2014/main" val="1410964067"/>
                  </a:ext>
                </a:extLst>
              </a:tr>
              <a:tr h="370840">
                <a:tc>
                  <a:txBody>
                    <a:bodyPr/>
                    <a:lstStyle/>
                    <a:p>
                      <a:r>
                        <a:rPr lang="en-GB" sz="1200" dirty="0"/>
                        <a:t>Higher</a:t>
                      </a:r>
                    </a:p>
                  </a:txBody>
                  <a:tcPr/>
                </a:tc>
                <a:tc>
                  <a:txBody>
                    <a:bodyPr/>
                    <a:lstStyle/>
                    <a:p>
                      <a:r>
                        <a:rPr lang="en-GB" sz="1200" dirty="0"/>
                        <a:t>Orange</a:t>
                      </a:r>
                    </a:p>
                  </a:txBody>
                  <a:tcPr/>
                </a:tc>
                <a:tc>
                  <a:txBody>
                    <a:bodyPr/>
                    <a:lstStyle/>
                    <a:p>
                      <a:endParaRPr lang="en-GB" dirty="0"/>
                    </a:p>
                  </a:txBody>
                  <a:tcPr>
                    <a:solidFill>
                      <a:srgbClr val="EB5B29"/>
                    </a:solidFill>
                  </a:tcPr>
                </a:tc>
                <a:extLst>
                  <a:ext uri="{0D108BD9-81ED-4DB2-BD59-A6C34878D82A}">
                    <a16:rowId xmlns:a16="http://schemas.microsoft.com/office/drawing/2014/main" val="1002133606"/>
                  </a:ext>
                </a:extLst>
              </a:tr>
              <a:tr h="370840">
                <a:tc>
                  <a:txBody>
                    <a:bodyPr/>
                    <a:lstStyle/>
                    <a:p>
                      <a:r>
                        <a:rPr lang="en-GB" sz="1200" dirty="0"/>
                        <a:t>Atmospheric level (control)</a:t>
                      </a:r>
                    </a:p>
                  </a:txBody>
                  <a:tcPr/>
                </a:tc>
                <a:tc>
                  <a:txBody>
                    <a:bodyPr/>
                    <a:lstStyle/>
                    <a:p>
                      <a:r>
                        <a:rPr lang="en-GB" sz="1200" dirty="0"/>
                        <a:t>Red</a:t>
                      </a:r>
                    </a:p>
                  </a:txBody>
                  <a:tcPr/>
                </a:tc>
                <a:tc>
                  <a:txBody>
                    <a:bodyPr/>
                    <a:lstStyle/>
                    <a:p>
                      <a:endParaRPr lang="en-GB" dirty="0"/>
                    </a:p>
                  </a:txBody>
                  <a:tcPr>
                    <a:solidFill>
                      <a:srgbClr val="DB0B14"/>
                    </a:solidFill>
                  </a:tcPr>
                </a:tc>
                <a:extLst>
                  <a:ext uri="{0D108BD9-81ED-4DB2-BD59-A6C34878D82A}">
                    <a16:rowId xmlns:a16="http://schemas.microsoft.com/office/drawing/2014/main" val="1318623250"/>
                  </a:ext>
                </a:extLst>
              </a:tr>
              <a:tr h="370840">
                <a:tc>
                  <a:txBody>
                    <a:bodyPr/>
                    <a:lstStyle/>
                    <a:p>
                      <a:r>
                        <a:rPr lang="en-GB" sz="1200" dirty="0"/>
                        <a:t>Lower</a:t>
                      </a:r>
                    </a:p>
                  </a:txBody>
                  <a:tcPr/>
                </a:tc>
                <a:tc>
                  <a:txBody>
                    <a:bodyPr/>
                    <a:lstStyle/>
                    <a:p>
                      <a:r>
                        <a:rPr lang="en-GB" sz="1200" dirty="0"/>
                        <a:t>Pink</a:t>
                      </a:r>
                    </a:p>
                  </a:txBody>
                  <a:tcPr/>
                </a:tc>
                <a:tc>
                  <a:txBody>
                    <a:bodyPr/>
                    <a:lstStyle/>
                    <a:p>
                      <a:endParaRPr lang="en-GB" dirty="0"/>
                    </a:p>
                  </a:txBody>
                  <a:tcPr>
                    <a:solidFill>
                      <a:srgbClr val="CA1B74"/>
                    </a:solidFill>
                  </a:tcPr>
                </a:tc>
                <a:extLst>
                  <a:ext uri="{0D108BD9-81ED-4DB2-BD59-A6C34878D82A}">
                    <a16:rowId xmlns:a16="http://schemas.microsoft.com/office/drawing/2014/main" val="1273700918"/>
                  </a:ext>
                </a:extLst>
              </a:tr>
              <a:tr h="370840">
                <a:tc>
                  <a:txBody>
                    <a:bodyPr/>
                    <a:lstStyle/>
                    <a:p>
                      <a:r>
                        <a:rPr lang="en-GB" sz="1200" dirty="0"/>
                        <a:t>Lowest</a:t>
                      </a:r>
                    </a:p>
                  </a:txBody>
                  <a:tcPr/>
                </a:tc>
                <a:tc>
                  <a:txBody>
                    <a:bodyPr/>
                    <a:lstStyle/>
                    <a:p>
                      <a:r>
                        <a:rPr lang="en-GB" sz="1200" dirty="0"/>
                        <a:t>Purple</a:t>
                      </a:r>
                    </a:p>
                  </a:txBody>
                  <a:tcPr/>
                </a:tc>
                <a:tc>
                  <a:txBody>
                    <a:bodyPr/>
                    <a:lstStyle/>
                    <a:p>
                      <a:endParaRPr lang="en-GB" dirty="0"/>
                    </a:p>
                  </a:txBody>
                  <a:tcPr>
                    <a:solidFill>
                      <a:srgbClr val="64328A"/>
                    </a:solidFill>
                  </a:tcPr>
                </a:tc>
                <a:extLst>
                  <a:ext uri="{0D108BD9-81ED-4DB2-BD59-A6C34878D82A}">
                    <a16:rowId xmlns:a16="http://schemas.microsoft.com/office/drawing/2014/main" val="1401930326"/>
                  </a:ext>
                </a:extLst>
              </a:tr>
            </a:tbl>
          </a:graphicData>
        </a:graphic>
      </p:graphicFrame>
      <p:sp>
        <p:nvSpPr>
          <p:cNvPr id="38" name="TextBox 37">
            <a:extLst>
              <a:ext uri="{FF2B5EF4-FFF2-40B4-BE49-F238E27FC236}">
                <a16:creationId xmlns:a16="http://schemas.microsoft.com/office/drawing/2014/main" id="{39B2A4D6-D00D-3B3C-CAFF-E49CF655AA26}"/>
              </a:ext>
            </a:extLst>
          </p:cNvPr>
          <p:cNvSpPr txBox="1"/>
          <p:nvPr/>
        </p:nvSpPr>
        <p:spPr>
          <a:xfrm>
            <a:off x="8413033" y="1582818"/>
            <a:ext cx="1264997" cy="1200329"/>
          </a:xfrm>
          <a:prstGeom prst="rect">
            <a:avLst/>
          </a:prstGeom>
          <a:noFill/>
        </p:spPr>
        <p:txBody>
          <a:bodyPr wrap="square">
            <a:spAutoFit/>
          </a:bodyPr>
          <a:lstStyle/>
          <a:p>
            <a:r>
              <a:rPr lang="en-GB" sz="1200" dirty="0"/>
              <a:t>The jelly balls contain algae. They are like the popping jelly balls in a boba drink.</a:t>
            </a:r>
          </a:p>
        </p:txBody>
      </p:sp>
      <p:sp>
        <p:nvSpPr>
          <p:cNvPr id="39" name="TextBox 38">
            <a:extLst>
              <a:ext uri="{FF2B5EF4-FFF2-40B4-BE49-F238E27FC236}">
                <a16:creationId xmlns:a16="http://schemas.microsoft.com/office/drawing/2014/main" id="{4D7B7FA2-7D0C-E801-C1FE-E30549F3BACF}"/>
              </a:ext>
            </a:extLst>
          </p:cNvPr>
          <p:cNvSpPr txBox="1"/>
          <p:nvPr/>
        </p:nvSpPr>
        <p:spPr>
          <a:xfrm>
            <a:off x="5127811" y="1718727"/>
            <a:ext cx="2038612" cy="461665"/>
          </a:xfrm>
          <a:prstGeom prst="rect">
            <a:avLst/>
          </a:prstGeom>
          <a:noFill/>
        </p:spPr>
        <p:txBody>
          <a:bodyPr wrap="square">
            <a:spAutoFit/>
          </a:bodyPr>
          <a:lstStyle/>
          <a:p>
            <a:r>
              <a:rPr lang="en-GB" sz="1200" dirty="0"/>
              <a:t>The water contains dissolved carbon dioxide gas. </a:t>
            </a:r>
          </a:p>
        </p:txBody>
      </p:sp>
      <p:sp>
        <p:nvSpPr>
          <p:cNvPr id="40" name="TextBox 39">
            <a:extLst>
              <a:ext uri="{FF2B5EF4-FFF2-40B4-BE49-F238E27FC236}">
                <a16:creationId xmlns:a16="http://schemas.microsoft.com/office/drawing/2014/main" id="{B44358E4-13BF-7ED9-31FB-B709683A9E94}"/>
              </a:ext>
            </a:extLst>
          </p:cNvPr>
          <p:cNvSpPr txBox="1"/>
          <p:nvPr/>
        </p:nvSpPr>
        <p:spPr>
          <a:xfrm>
            <a:off x="5083091" y="3024367"/>
            <a:ext cx="4009235" cy="461665"/>
          </a:xfrm>
          <a:prstGeom prst="rect">
            <a:avLst/>
          </a:prstGeom>
          <a:noFill/>
        </p:spPr>
        <p:txBody>
          <a:bodyPr wrap="square">
            <a:spAutoFit/>
          </a:bodyPr>
          <a:lstStyle/>
          <a:p>
            <a:r>
              <a:rPr lang="en-GB" sz="1200" dirty="0"/>
              <a:t>The </a:t>
            </a:r>
            <a:r>
              <a:rPr lang="en-GB" sz="1200" dirty="0" err="1"/>
              <a:t>hydrogencarbonate</a:t>
            </a:r>
            <a:r>
              <a:rPr lang="en-GB" sz="1200" dirty="0"/>
              <a:t> indicator changes colour depending on how much carbon dioxide is present in the water.</a:t>
            </a:r>
          </a:p>
        </p:txBody>
      </p:sp>
      <p:cxnSp>
        <p:nvCxnSpPr>
          <p:cNvPr id="41" name="Straight Connector 40">
            <a:extLst>
              <a:ext uri="{FF2B5EF4-FFF2-40B4-BE49-F238E27FC236}">
                <a16:creationId xmlns:a16="http://schemas.microsoft.com/office/drawing/2014/main" id="{D205EDA1-91DA-169D-CFED-27B227CA9313}"/>
              </a:ext>
            </a:extLst>
          </p:cNvPr>
          <p:cNvCxnSpPr>
            <a:cxnSpLocks/>
          </p:cNvCxnSpPr>
          <p:nvPr/>
        </p:nvCxnSpPr>
        <p:spPr>
          <a:xfrm>
            <a:off x="8123547" y="2516277"/>
            <a:ext cx="371621" cy="12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DFE9C81A-04BC-B4E1-EBA2-38255BAAC1CE}"/>
              </a:ext>
            </a:extLst>
          </p:cNvPr>
          <p:cNvGrpSpPr/>
          <p:nvPr/>
        </p:nvGrpSpPr>
        <p:grpSpPr>
          <a:xfrm>
            <a:off x="6980132" y="960270"/>
            <a:ext cx="1515036" cy="1793014"/>
            <a:chOff x="2155047" y="949547"/>
            <a:chExt cx="1515036" cy="1793014"/>
          </a:xfrm>
        </p:grpSpPr>
        <p:grpSp>
          <p:nvGrpSpPr>
            <p:cNvPr id="43" name="Group 42">
              <a:extLst>
                <a:ext uri="{FF2B5EF4-FFF2-40B4-BE49-F238E27FC236}">
                  <a16:creationId xmlns:a16="http://schemas.microsoft.com/office/drawing/2014/main" id="{FBBC5291-143C-CD54-9358-D4AB19318BF9}"/>
                </a:ext>
              </a:extLst>
            </p:cNvPr>
            <p:cNvGrpSpPr/>
            <p:nvPr/>
          </p:nvGrpSpPr>
          <p:grpSpPr>
            <a:xfrm>
              <a:off x="2155047" y="949547"/>
              <a:ext cx="1515036" cy="1793014"/>
              <a:chOff x="3065929" y="1201271"/>
              <a:chExt cx="1515036" cy="1793014"/>
            </a:xfrm>
          </p:grpSpPr>
          <p:sp>
            <p:nvSpPr>
              <p:cNvPr id="45" name="Freeform: Shape 44">
                <a:extLst>
                  <a:ext uri="{FF2B5EF4-FFF2-40B4-BE49-F238E27FC236}">
                    <a16:creationId xmlns:a16="http://schemas.microsoft.com/office/drawing/2014/main" id="{60CDF5E6-FB57-00A7-7602-665C49F6F57C}"/>
                  </a:ext>
                </a:extLst>
              </p:cNvPr>
              <p:cNvSpPr/>
              <p:nvPr/>
            </p:nvSpPr>
            <p:spPr>
              <a:xfrm>
                <a:off x="3170183" y="2009198"/>
                <a:ext cx="1264997" cy="980568"/>
              </a:xfrm>
              <a:custGeom>
                <a:avLst/>
                <a:gdLst>
                  <a:gd name="connsiteX0" fmla="*/ 3636 w 1263594"/>
                  <a:gd name="connsiteY0" fmla="*/ 17014 h 991909"/>
                  <a:gd name="connsiteX1" fmla="*/ 593743 w 1263594"/>
                  <a:gd name="connsiteY1" fmla="*/ 17014 h 991909"/>
                  <a:gd name="connsiteX2" fmla="*/ 992464 w 1263594"/>
                  <a:gd name="connsiteY2" fmla="*/ 17014 h 991909"/>
                  <a:gd name="connsiteX3" fmla="*/ 1194482 w 1263594"/>
                  <a:gd name="connsiteY3" fmla="*/ 6381 h 991909"/>
                  <a:gd name="connsiteX4" fmla="*/ 1258277 w 1263594"/>
                  <a:gd name="connsiteY4" fmla="*/ 11697 h 991909"/>
                  <a:gd name="connsiteX5" fmla="*/ 1247645 w 1263594"/>
                  <a:gd name="connsiteY5" fmla="*/ 139288 h 991909"/>
                  <a:gd name="connsiteX6" fmla="*/ 1263594 w 1263594"/>
                  <a:gd name="connsiteY6" fmla="*/ 612437 h 991909"/>
                  <a:gd name="connsiteX7" fmla="*/ 1247645 w 1263594"/>
                  <a:gd name="connsiteY7" fmla="*/ 830404 h 991909"/>
                  <a:gd name="connsiteX8" fmla="*/ 1194482 w 1263594"/>
                  <a:gd name="connsiteY8" fmla="*/ 915465 h 991909"/>
                  <a:gd name="connsiteX9" fmla="*/ 1104105 w 1263594"/>
                  <a:gd name="connsiteY9" fmla="*/ 984577 h 991909"/>
                  <a:gd name="connsiteX10" fmla="*/ 928668 w 1263594"/>
                  <a:gd name="connsiteY10" fmla="*/ 989893 h 991909"/>
                  <a:gd name="connsiteX11" fmla="*/ 280082 w 1263594"/>
                  <a:gd name="connsiteY11" fmla="*/ 989893 h 991909"/>
                  <a:gd name="connsiteX12" fmla="*/ 136543 w 1263594"/>
                  <a:gd name="connsiteY12" fmla="*/ 973944 h 991909"/>
                  <a:gd name="connsiteX13" fmla="*/ 51482 w 1263594"/>
                  <a:gd name="connsiteY13" fmla="*/ 910149 h 991909"/>
                  <a:gd name="connsiteX14" fmla="*/ 8952 w 1263594"/>
                  <a:gd name="connsiteY14" fmla="*/ 809139 h 991909"/>
                  <a:gd name="connsiteX15" fmla="*/ 3636 w 1263594"/>
                  <a:gd name="connsiteY15" fmla="*/ 490163 h 991909"/>
                  <a:gd name="connsiteX16" fmla="*/ 3636 w 1263594"/>
                  <a:gd name="connsiteY16" fmla="*/ 17014 h 991909"/>
                  <a:gd name="connsiteX0" fmla="*/ 3636 w 1263594"/>
                  <a:gd name="connsiteY0" fmla="*/ 10915 h 985810"/>
                  <a:gd name="connsiteX1" fmla="*/ 593743 w 1263594"/>
                  <a:gd name="connsiteY1" fmla="*/ 10915 h 985810"/>
                  <a:gd name="connsiteX2" fmla="*/ 992464 w 1263594"/>
                  <a:gd name="connsiteY2" fmla="*/ 10915 h 985810"/>
                  <a:gd name="connsiteX3" fmla="*/ 1189166 w 1263594"/>
                  <a:gd name="connsiteY3" fmla="*/ 21547 h 985810"/>
                  <a:gd name="connsiteX4" fmla="*/ 1258277 w 1263594"/>
                  <a:gd name="connsiteY4" fmla="*/ 5598 h 985810"/>
                  <a:gd name="connsiteX5" fmla="*/ 1247645 w 1263594"/>
                  <a:gd name="connsiteY5" fmla="*/ 133189 h 985810"/>
                  <a:gd name="connsiteX6" fmla="*/ 1263594 w 1263594"/>
                  <a:gd name="connsiteY6" fmla="*/ 606338 h 985810"/>
                  <a:gd name="connsiteX7" fmla="*/ 1247645 w 1263594"/>
                  <a:gd name="connsiteY7" fmla="*/ 824305 h 985810"/>
                  <a:gd name="connsiteX8" fmla="*/ 1194482 w 1263594"/>
                  <a:gd name="connsiteY8" fmla="*/ 909366 h 985810"/>
                  <a:gd name="connsiteX9" fmla="*/ 1104105 w 1263594"/>
                  <a:gd name="connsiteY9" fmla="*/ 978478 h 985810"/>
                  <a:gd name="connsiteX10" fmla="*/ 928668 w 1263594"/>
                  <a:gd name="connsiteY10" fmla="*/ 983794 h 985810"/>
                  <a:gd name="connsiteX11" fmla="*/ 280082 w 1263594"/>
                  <a:gd name="connsiteY11" fmla="*/ 983794 h 985810"/>
                  <a:gd name="connsiteX12" fmla="*/ 136543 w 1263594"/>
                  <a:gd name="connsiteY12" fmla="*/ 967845 h 985810"/>
                  <a:gd name="connsiteX13" fmla="*/ 51482 w 1263594"/>
                  <a:gd name="connsiteY13" fmla="*/ 904050 h 985810"/>
                  <a:gd name="connsiteX14" fmla="*/ 8952 w 1263594"/>
                  <a:gd name="connsiteY14" fmla="*/ 803040 h 985810"/>
                  <a:gd name="connsiteX15" fmla="*/ 3636 w 1263594"/>
                  <a:gd name="connsiteY15" fmla="*/ 484064 h 985810"/>
                  <a:gd name="connsiteX16" fmla="*/ 3636 w 1263594"/>
                  <a:gd name="connsiteY16" fmla="*/ 10915 h 985810"/>
                  <a:gd name="connsiteX0" fmla="*/ 3636 w 1263594"/>
                  <a:gd name="connsiteY0" fmla="*/ 199 h 975094"/>
                  <a:gd name="connsiteX1" fmla="*/ 593743 w 1263594"/>
                  <a:gd name="connsiteY1" fmla="*/ 199 h 975094"/>
                  <a:gd name="connsiteX2" fmla="*/ 992464 w 1263594"/>
                  <a:gd name="connsiteY2" fmla="*/ 199 h 975094"/>
                  <a:gd name="connsiteX3" fmla="*/ 1189166 w 1263594"/>
                  <a:gd name="connsiteY3" fmla="*/ 10831 h 975094"/>
                  <a:gd name="connsiteX4" fmla="*/ 1258277 w 1263594"/>
                  <a:gd name="connsiteY4" fmla="*/ 10831 h 975094"/>
                  <a:gd name="connsiteX5" fmla="*/ 1247645 w 1263594"/>
                  <a:gd name="connsiteY5" fmla="*/ 122473 h 975094"/>
                  <a:gd name="connsiteX6" fmla="*/ 1263594 w 1263594"/>
                  <a:gd name="connsiteY6" fmla="*/ 595622 h 975094"/>
                  <a:gd name="connsiteX7" fmla="*/ 1247645 w 1263594"/>
                  <a:gd name="connsiteY7" fmla="*/ 813589 h 975094"/>
                  <a:gd name="connsiteX8" fmla="*/ 1194482 w 1263594"/>
                  <a:gd name="connsiteY8" fmla="*/ 898650 h 975094"/>
                  <a:gd name="connsiteX9" fmla="*/ 1104105 w 1263594"/>
                  <a:gd name="connsiteY9" fmla="*/ 967762 h 975094"/>
                  <a:gd name="connsiteX10" fmla="*/ 928668 w 1263594"/>
                  <a:gd name="connsiteY10" fmla="*/ 973078 h 975094"/>
                  <a:gd name="connsiteX11" fmla="*/ 280082 w 1263594"/>
                  <a:gd name="connsiteY11" fmla="*/ 973078 h 975094"/>
                  <a:gd name="connsiteX12" fmla="*/ 136543 w 1263594"/>
                  <a:gd name="connsiteY12" fmla="*/ 957129 h 975094"/>
                  <a:gd name="connsiteX13" fmla="*/ 51482 w 1263594"/>
                  <a:gd name="connsiteY13" fmla="*/ 893334 h 975094"/>
                  <a:gd name="connsiteX14" fmla="*/ 8952 w 1263594"/>
                  <a:gd name="connsiteY14" fmla="*/ 792324 h 975094"/>
                  <a:gd name="connsiteX15" fmla="*/ 3636 w 1263594"/>
                  <a:gd name="connsiteY15" fmla="*/ 473348 h 975094"/>
                  <a:gd name="connsiteX16" fmla="*/ 3636 w 1263594"/>
                  <a:gd name="connsiteY16" fmla="*/ 199 h 975094"/>
                  <a:gd name="connsiteX0" fmla="*/ 3636 w 1263594"/>
                  <a:gd name="connsiteY0" fmla="*/ 5673 h 980568"/>
                  <a:gd name="connsiteX1" fmla="*/ 593743 w 1263594"/>
                  <a:gd name="connsiteY1" fmla="*/ 5673 h 980568"/>
                  <a:gd name="connsiteX2" fmla="*/ 992464 w 1263594"/>
                  <a:gd name="connsiteY2" fmla="*/ 5673 h 980568"/>
                  <a:gd name="connsiteX3" fmla="*/ 1194482 w 1263594"/>
                  <a:gd name="connsiteY3" fmla="*/ 356 h 980568"/>
                  <a:gd name="connsiteX4" fmla="*/ 1258277 w 1263594"/>
                  <a:gd name="connsiteY4" fmla="*/ 16305 h 980568"/>
                  <a:gd name="connsiteX5" fmla="*/ 1247645 w 1263594"/>
                  <a:gd name="connsiteY5" fmla="*/ 127947 h 980568"/>
                  <a:gd name="connsiteX6" fmla="*/ 1263594 w 1263594"/>
                  <a:gd name="connsiteY6" fmla="*/ 601096 h 980568"/>
                  <a:gd name="connsiteX7" fmla="*/ 1247645 w 1263594"/>
                  <a:gd name="connsiteY7" fmla="*/ 819063 h 980568"/>
                  <a:gd name="connsiteX8" fmla="*/ 1194482 w 1263594"/>
                  <a:gd name="connsiteY8" fmla="*/ 904124 h 980568"/>
                  <a:gd name="connsiteX9" fmla="*/ 1104105 w 1263594"/>
                  <a:gd name="connsiteY9" fmla="*/ 973236 h 980568"/>
                  <a:gd name="connsiteX10" fmla="*/ 928668 w 1263594"/>
                  <a:gd name="connsiteY10" fmla="*/ 978552 h 980568"/>
                  <a:gd name="connsiteX11" fmla="*/ 280082 w 1263594"/>
                  <a:gd name="connsiteY11" fmla="*/ 978552 h 980568"/>
                  <a:gd name="connsiteX12" fmla="*/ 136543 w 1263594"/>
                  <a:gd name="connsiteY12" fmla="*/ 962603 h 980568"/>
                  <a:gd name="connsiteX13" fmla="*/ 51482 w 1263594"/>
                  <a:gd name="connsiteY13" fmla="*/ 898808 h 980568"/>
                  <a:gd name="connsiteX14" fmla="*/ 8952 w 1263594"/>
                  <a:gd name="connsiteY14" fmla="*/ 797798 h 980568"/>
                  <a:gd name="connsiteX15" fmla="*/ 3636 w 1263594"/>
                  <a:gd name="connsiteY15" fmla="*/ 478822 h 980568"/>
                  <a:gd name="connsiteX16" fmla="*/ 3636 w 1263594"/>
                  <a:gd name="connsiteY16" fmla="*/ 5673 h 980568"/>
                  <a:gd name="connsiteX0" fmla="*/ 3636 w 1264997"/>
                  <a:gd name="connsiteY0" fmla="*/ 5673 h 980568"/>
                  <a:gd name="connsiteX1" fmla="*/ 593743 w 1264997"/>
                  <a:gd name="connsiteY1" fmla="*/ 5673 h 980568"/>
                  <a:gd name="connsiteX2" fmla="*/ 992464 w 1264997"/>
                  <a:gd name="connsiteY2" fmla="*/ 5673 h 980568"/>
                  <a:gd name="connsiteX3" fmla="*/ 1194482 w 1264997"/>
                  <a:gd name="connsiteY3" fmla="*/ 356 h 980568"/>
                  <a:gd name="connsiteX4" fmla="*/ 1258277 w 1264997"/>
                  <a:gd name="connsiteY4" fmla="*/ 16305 h 980568"/>
                  <a:gd name="connsiteX5" fmla="*/ 1263593 w 1264997"/>
                  <a:gd name="connsiteY5" fmla="*/ 138580 h 980568"/>
                  <a:gd name="connsiteX6" fmla="*/ 1263594 w 1264997"/>
                  <a:gd name="connsiteY6" fmla="*/ 601096 h 980568"/>
                  <a:gd name="connsiteX7" fmla="*/ 1247645 w 1264997"/>
                  <a:gd name="connsiteY7" fmla="*/ 819063 h 980568"/>
                  <a:gd name="connsiteX8" fmla="*/ 1194482 w 1264997"/>
                  <a:gd name="connsiteY8" fmla="*/ 904124 h 980568"/>
                  <a:gd name="connsiteX9" fmla="*/ 1104105 w 1264997"/>
                  <a:gd name="connsiteY9" fmla="*/ 973236 h 980568"/>
                  <a:gd name="connsiteX10" fmla="*/ 928668 w 1264997"/>
                  <a:gd name="connsiteY10" fmla="*/ 978552 h 980568"/>
                  <a:gd name="connsiteX11" fmla="*/ 280082 w 1264997"/>
                  <a:gd name="connsiteY11" fmla="*/ 978552 h 980568"/>
                  <a:gd name="connsiteX12" fmla="*/ 136543 w 1264997"/>
                  <a:gd name="connsiteY12" fmla="*/ 962603 h 980568"/>
                  <a:gd name="connsiteX13" fmla="*/ 51482 w 1264997"/>
                  <a:gd name="connsiteY13" fmla="*/ 898808 h 980568"/>
                  <a:gd name="connsiteX14" fmla="*/ 8952 w 1264997"/>
                  <a:gd name="connsiteY14" fmla="*/ 797798 h 980568"/>
                  <a:gd name="connsiteX15" fmla="*/ 3636 w 1264997"/>
                  <a:gd name="connsiteY15" fmla="*/ 478822 h 980568"/>
                  <a:gd name="connsiteX16" fmla="*/ 3636 w 1264997"/>
                  <a:gd name="connsiteY16" fmla="*/ 5673 h 980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64997" h="980568">
                    <a:moveTo>
                      <a:pt x="3636" y="5673"/>
                    </a:moveTo>
                    <a:lnTo>
                      <a:pt x="593743" y="5673"/>
                    </a:lnTo>
                    <a:lnTo>
                      <a:pt x="992464" y="5673"/>
                    </a:lnTo>
                    <a:cubicBezTo>
                      <a:pt x="1092587" y="3901"/>
                      <a:pt x="1150180" y="-1416"/>
                      <a:pt x="1194482" y="356"/>
                    </a:cubicBezTo>
                    <a:cubicBezTo>
                      <a:pt x="1238784" y="2128"/>
                      <a:pt x="1246759" y="-6732"/>
                      <a:pt x="1258277" y="16305"/>
                    </a:cubicBezTo>
                    <a:cubicBezTo>
                      <a:pt x="1269796" y="39342"/>
                      <a:pt x="1262707" y="41115"/>
                      <a:pt x="1263593" y="138580"/>
                    </a:cubicBezTo>
                    <a:cubicBezTo>
                      <a:pt x="1264479" y="236045"/>
                      <a:pt x="1266252" y="487682"/>
                      <a:pt x="1263594" y="601096"/>
                    </a:cubicBezTo>
                    <a:cubicBezTo>
                      <a:pt x="1260936" y="714510"/>
                      <a:pt x="1259164" y="768559"/>
                      <a:pt x="1247645" y="819063"/>
                    </a:cubicBezTo>
                    <a:cubicBezTo>
                      <a:pt x="1236126" y="869567"/>
                      <a:pt x="1218405" y="878429"/>
                      <a:pt x="1194482" y="904124"/>
                    </a:cubicBezTo>
                    <a:cubicBezTo>
                      <a:pt x="1170559" y="929819"/>
                      <a:pt x="1148407" y="960831"/>
                      <a:pt x="1104105" y="973236"/>
                    </a:cubicBezTo>
                    <a:cubicBezTo>
                      <a:pt x="1059803" y="985641"/>
                      <a:pt x="928668" y="978552"/>
                      <a:pt x="928668" y="978552"/>
                    </a:cubicBezTo>
                    <a:lnTo>
                      <a:pt x="280082" y="978552"/>
                    </a:lnTo>
                    <a:cubicBezTo>
                      <a:pt x="148061" y="975894"/>
                      <a:pt x="174643" y="975894"/>
                      <a:pt x="136543" y="962603"/>
                    </a:cubicBezTo>
                    <a:cubicBezTo>
                      <a:pt x="98443" y="949312"/>
                      <a:pt x="72747" y="926275"/>
                      <a:pt x="51482" y="898808"/>
                    </a:cubicBezTo>
                    <a:cubicBezTo>
                      <a:pt x="30217" y="871341"/>
                      <a:pt x="16926" y="867796"/>
                      <a:pt x="8952" y="797798"/>
                    </a:cubicBezTo>
                    <a:cubicBezTo>
                      <a:pt x="978" y="727800"/>
                      <a:pt x="6294" y="612615"/>
                      <a:pt x="3636" y="478822"/>
                    </a:cubicBezTo>
                    <a:cubicBezTo>
                      <a:pt x="978" y="345029"/>
                      <a:pt x="-3010" y="170034"/>
                      <a:pt x="3636" y="5673"/>
                    </a:cubicBezTo>
                    <a:close/>
                  </a:path>
                </a:pathLst>
              </a:custGeom>
              <a:solidFill>
                <a:srgbClr val="FFB19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Rounded Corners 45">
                <a:extLst>
                  <a:ext uri="{FF2B5EF4-FFF2-40B4-BE49-F238E27FC236}">
                    <a16:creationId xmlns:a16="http://schemas.microsoft.com/office/drawing/2014/main" id="{172986E2-C0AA-CB54-F994-8C9FBAC2F1D5}"/>
                  </a:ext>
                </a:extLst>
              </p:cNvPr>
              <p:cNvSpPr/>
              <p:nvPr/>
            </p:nvSpPr>
            <p:spPr>
              <a:xfrm>
                <a:off x="3173506" y="1353671"/>
                <a:ext cx="1255059" cy="1631576"/>
              </a:xfrm>
              <a:prstGeom prst="round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A7CC4AF-B41D-6287-7CED-DAFFB2C26FD4}"/>
                  </a:ext>
                </a:extLst>
              </p:cNvPr>
              <p:cNvSpPr/>
              <p:nvPr/>
            </p:nvSpPr>
            <p:spPr>
              <a:xfrm>
                <a:off x="3065929" y="1201271"/>
                <a:ext cx="1515036" cy="33855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a:extLst>
                  <a:ext uri="{FF2B5EF4-FFF2-40B4-BE49-F238E27FC236}">
                    <a16:creationId xmlns:a16="http://schemas.microsoft.com/office/drawing/2014/main" id="{3FD96906-CBB3-BFF7-E92C-80EF98862A0E}"/>
                  </a:ext>
                </a:extLst>
              </p:cNvPr>
              <p:cNvSpPr/>
              <p:nvPr/>
            </p:nvSpPr>
            <p:spPr>
              <a:xfrm>
                <a:off x="3240042" y="2810463"/>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a:extLst>
                  <a:ext uri="{FF2B5EF4-FFF2-40B4-BE49-F238E27FC236}">
                    <a16:creationId xmlns:a16="http://schemas.microsoft.com/office/drawing/2014/main" id="{2C80E930-1DCA-8CC1-8DF7-24083EF2C512}"/>
                  </a:ext>
                </a:extLst>
              </p:cNvPr>
              <p:cNvSpPr/>
              <p:nvPr/>
            </p:nvSpPr>
            <p:spPr>
              <a:xfrm>
                <a:off x="3392442" y="2845766"/>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a:extLst>
                  <a:ext uri="{FF2B5EF4-FFF2-40B4-BE49-F238E27FC236}">
                    <a16:creationId xmlns:a16="http://schemas.microsoft.com/office/drawing/2014/main" id="{A2FAAF6C-E3F1-CF56-2C22-985C991F1C94}"/>
                  </a:ext>
                </a:extLst>
              </p:cNvPr>
              <p:cNvSpPr/>
              <p:nvPr/>
            </p:nvSpPr>
            <p:spPr>
              <a:xfrm>
                <a:off x="3544842" y="2841247"/>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a:extLst>
                  <a:ext uri="{FF2B5EF4-FFF2-40B4-BE49-F238E27FC236}">
                    <a16:creationId xmlns:a16="http://schemas.microsoft.com/office/drawing/2014/main" id="{3EA9DA08-4F91-187D-85BB-37AF11DDC93C}"/>
                  </a:ext>
                </a:extLst>
              </p:cNvPr>
              <p:cNvSpPr/>
              <p:nvPr/>
            </p:nvSpPr>
            <p:spPr>
              <a:xfrm>
                <a:off x="3692893" y="2841247"/>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a:extLst>
                  <a:ext uri="{FF2B5EF4-FFF2-40B4-BE49-F238E27FC236}">
                    <a16:creationId xmlns:a16="http://schemas.microsoft.com/office/drawing/2014/main" id="{5BADA4FA-C576-1028-E493-A8DB5D3FD824}"/>
                  </a:ext>
                </a:extLst>
              </p:cNvPr>
              <p:cNvSpPr/>
              <p:nvPr/>
            </p:nvSpPr>
            <p:spPr>
              <a:xfrm>
                <a:off x="3836893" y="2850285"/>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52">
                <a:extLst>
                  <a:ext uri="{FF2B5EF4-FFF2-40B4-BE49-F238E27FC236}">
                    <a16:creationId xmlns:a16="http://schemas.microsoft.com/office/drawing/2014/main" id="{139B416A-75F9-0B7E-298D-8BE3E691541A}"/>
                  </a:ext>
                </a:extLst>
              </p:cNvPr>
              <p:cNvSpPr/>
              <p:nvPr/>
            </p:nvSpPr>
            <p:spPr>
              <a:xfrm>
                <a:off x="3989293" y="2845766"/>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a:extLst>
                  <a:ext uri="{FF2B5EF4-FFF2-40B4-BE49-F238E27FC236}">
                    <a16:creationId xmlns:a16="http://schemas.microsoft.com/office/drawing/2014/main" id="{6DC977CE-789D-E329-89FF-A4DB946431F2}"/>
                  </a:ext>
                </a:extLst>
              </p:cNvPr>
              <p:cNvSpPr/>
              <p:nvPr/>
            </p:nvSpPr>
            <p:spPr>
              <a:xfrm>
                <a:off x="4137344" y="2845766"/>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54">
                <a:extLst>
                  <a:ext uri="{FF2B5EF4-FFF2-40B4-BE49-F238E27FC236}">
                    <a16:creationId xmlns:a16="http://schemas.microsoft.com/office/drawing/2014/main" id="{22369E8E-E99A-8A71-473E-586DEB5DA696}"/>
                  </a:ext>
                </a:extLst>
              </p:cNvPr>
              <p:cNvSpPr/>
              <p:nvPr/>
            </p:nvSpPr>
            <p:spPr>
              <a:xfrm>
                <a:off x="3616842" y="2706972"/>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a:extLst>
                  <a:ext uri="{FF2B5EF4-FFF2-40B4-BE49-F238E27FC236}">
                    <a16:creationId xmlns:a16="http://schemas.microsoft.com/office/drawing/2014/main" id="{44AA00D0-5A0D-BACD-A28A-A5107090831C}"/>
                  </a:ext>
                </a:extLst>
              </p:cNvPr>
              <p:cNvSpPr/>
              <p:nvPr/>
            </p:nvSpPr>
            <p:spPr>
              <a:xfrm>
                <a:off x="3903429" y="2715537"/>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4" name="Oval 43">
              <a:extLst>
                <a:ext uri="{FF2B5EF4-FFF2-40B4-BE49-F238E27FC236}">
                  <a16:creationId xmlns:a16="http://schemas.microsoft.com/office/drawing/2014/main" id="{7AA1C853-12F2-73F1-2EEC-DB9DF016AC62}"/>
                </a:ext>
              </a:extLst>
            </p:cNvPr>
            <p:cNvSpPr/>
            <p:nvPr/>
          </p:nvSpPr>
          <p:spPr>
            <a:xfrm>
              <a:off x="3182236" y="2461669"/>
              <a:ext cx="144000" cy="144000"/>
            </a:xfrm>
            <a:prstGeom prst="ellipse">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57" name="Straight Connector 56">
            <a:extLst>
              <a:ext uri="{FF2B5EF4-FFF2-40B4-BE49-F238E27FC236}">
                <a16:creationId xmlns:a16="http://schemas.microsoft.com/office/drawing/2014/main" id="{9C35F6EC-01EA-9098-C42C-415CE94A9B16}"/>
              </a:ext>
            </a:extLst>
          </p:cNvPr>
          <p:cNvCxnSpPr>
            <a:cxnSpLocks/>
          </p:cNvCxnSpPr>
          <p:nvPr/>
        </p:nvCxnSpPr>
        <p:spPr>
          <a:xfrm>
            <a:off x="6902379" y="1998753"/>
            <a:ext cx="371621" cy="12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52B0CC22-143D-BB5C-309A-02ED2AFB5BF1}"/>
              </a:ext>
            </a:extLst>
          </p:cNvPr>
          <p:cNvSpPr txBox="1"/>
          <p:nvPr/>
        </p:nvSpPr>
        <p:spPr>
          <a:xfrm>
            <a:off x="4986824" y="21240"/>
            <a:ext cx="3922218" cy="400110"/>
          </a:xfrm>
          <a:prstGeom prst="rect">
            <a:avLst/>
          </a:prstGeom>
          <a:noFill/>
        </p:spPr>
        <p:txBody>
          <a:bodyPr wrap="square" rtlCol="0">
            <a:spAutoFit/>
          </a:bodyPr>
          <a:lstStyle/>
          <a:p>
            <a:r>
              <a:rPr lang="en-GB" sz="2000" b="1" dirty="0">
                <a:solidFill>
                  <a:srgbClr val="582C83"/>
                </a:solidFill>
              </a:rPr>
              <a:t>The kelp forest initiative</a:t>
            </a:r>
          </a:p>
        </p:txBody>
      </p:sp>
    </p:spTree>
    <p:extLst>
      <p:ext uri="{BB962C8B-B14F-4D97-AF65-F5344CB8AC3E}">
        <p14:creationId xmlns:p14="http://schemas.microsoft.com/office/powerpoint/2010/main" val="980544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0D51056-8683-179C-083D-D516AA584B19}"/>
              </a:ext>
            </a:extLst>
          </p:cNvPr>
          <p:cNvSpPr txBox="1"/>
          <p:nvPr/>
        </p:nvSpPr>
        <p:spPr>
          <a:xfrm>
            <a:off x="252590" y="930110"/>
            <a:ext cx="4378529" cy="5447645"/>
          </a:xfrm>
          <a:prstGeom prst="rect">
            <a:avLst/>
          </a:prstGeom>
          <a:noFill/>
        </p:spPr>
        <p:txBody>
          <a:bodyPr wrap="square">
            <a:spAutoFit/>
          </a:bodyPr>
          <a:lstStyle/>
          <a:p>
            <a:r>
              <a:rPr lang="en-US" sz="1200" dirty="0"/>
              <a:t>Planting more kelp in the ocean could have big environmental benefits, especially in fighting climate change, improving ocean health, and supporting marine life. Here’s how:</a:t>
            </a:r>
          </a:p>
          <a:p>
            <a:endParaRPr lang="en-US" sz="1200" dirty="0"/>
          </a:p>
          <a:p>
            <a:pPr marL="228600" indent="-228600">
              <a:buAutoNum type="arabicPeriod"/>
            </a:pPr>
            <a:r>
              <a:rPr lang="en-US" sz="1200" b="1" dirty="0"/>
              <a:t>Absorbing carbon dioxide (CO</a:t>
            </a:r>
            <a:r>
              <a:rPr lang="en-US" sz="1200" b="1" baseline="-25000" dirty="0"/>
              <a:t>2</a:t>
            </a:r>
            <a:r>
              <a:rPr lang="en-US" sz="1200" b="1" dirty="0"/>
              <a:t>) </a:t>
            </a:r>
            <a:r>
              <a:rPr lang="en-US" sz="1200" dirty="0"/>
              <a:t>Kelp is great at absorbing CO</a:t>
            </a:r>
            <a:r>
              <a:rPr lang="en-US" sz="1200" baseline="-25000" dirty="0"/>
              <a:t>2</a:t>
            </a:r>
            <a:r>
              <a:rPr lang="en-US" sz="1200" dirty="0"/>
              <a:t>, which is one of the main gases causing global warming. It can grow super fast (up to 2 feet per day), and while it grows, it pulls CO</a:t>
            </a:r>
            <a:r>
              <a:rPr lang="en-US" sz="1200" baseline="-25000" dirty="0"/>
              <a:t>2</a:t>
            </a:r>
            <a:r>
              <a:rPr lang="en-US" sz="1200" dirty="0"/>
              <a:t> from the air and stores it in its leaves. Some of this carbon can sink to the ocean floor, trapping it for a long time.</a:t>
            </a:r>
          </a:p>
          <a:p>
            <a:pPr marL="228600" indent="-228600">
              <a:buAutoNum type="arabicPeriod"/>
            </a:pPr>
            <a:r>
              <a:rPr lang="en-US" sz="1200" b="1" dirty="0"/>
              <a:t>Reducing ocean acidification </a:t>
            </a:r>
            <a:r>
              <a:rPr lang="en-US" sz="1200" dirty="0"/>
              <a:t>By absorbing CO</a:t>
            </a:r>
            <a:r>
              <a:rPr lang="en-US" sz="1200" baseline="-25000" dirty="0"/>
              <a:t>2</a:t>
            </a:r>
            <a:r>
              <a:rPr lang="en-US" sz="1200" dirty="0"/>
              <a:t> from the water, kelp can help stop the ocean from becoming too acidic. Acidification harms many sea creatures like corals and shellfish, so kelp helps protect these animals and keeps ocean ecosystems balanced.</a:t>
            </a:r>
          </a:p>
          <a:p>
            <a:pPr marL="228600" indent="-228600">
              <a:buAutoNum type="arabicPeriod"/>
            </a:pPr>
            <a:r>
              <a:rPr lang="en-US" sz="1200" b="1" dirty="0"/>
              <a:t>Creating habitats: </a:t>
            </a:r>
            <a:r>
              <a:rPr lang="en-US" sz="1200" dirty="0"/>
              <a:t>Kelp forests provide shelter and food for many sea creatures like fish, crabs, and sea otters. More kelp means more places for animals to live, making the ocean a healthier and more diverse environment.</a:t>
            </a:r>
          </a:p>
          <a:p>
            <a:pPr marL="228600" indent="-228600">
              <a:buAutoNum type="arabicPeriod"/>
            </a:pPr>
            <a:r>
              <a:rPr lang="en-US" sz="1200" b="1" dirty="0"/>
              <a:t>Protecting coastlines: </a:t>
            </a:r>
            <a:r>
              <a:rPr lang="en-US" sz="1200" dirty="0"/>
              <a:t>Kelp forests can reduce the power of ocean waves, helping to protect coastlines from erosion and damage during storms. With rising sea levels and stronger storms, kelp can act like a natural defense system for coastal areas.</a:t>
            </a:r>
          </a:p>
          <a:p>
            <a:pPr marL="228600" indent="-228600">
              <a:buAutoNum type="arabicPeriod"/>
            </a:pPr>
            <a:r>
              <a:rPr lang="en-US" sz="1200" b="1" dirty="0"/>
              <a:t>Improving water quality</a:t>
            </a:r>
            <a:r>
              <a:rPr lang="en-US" sz="1200" dirty="0"/>
              <a:t>: Kelp can absorb excess nutrients like nitrogen and phosphorus from the water, which helps prevent pollution and harmful algae blooms. This improves the overall health of the ocean and nearby environments.</a:t>
            </a:r>
          </a:p>
          <a:p>
            <a:endParaRPr lang="en-US" sz="1200" dirty="0"/>
          </a:p>
          <a:p>
            <a:pPr>
              <a:buFont typeface="Arial" panose="020B0604020202020204" pitchFamily="34" charset="0"/>
              <a:buChar char="•"/>
            </a:pPr>
            <a:endParaRPr lang="en-US" sz="1200" dirty="0"/>
          </a:p>
        </p:txBody>
      </p:sp>
      <p:sp>
        <p:nvSpPr>
          <p:cNvPr id="6" name="TextBox 5">
            <a:extLst>
              <a:ext uri="{FF2B5EF4-FFF2-40B4-BE49-F238E27FC236}">
                <a16:creationId xmlns:a16="http://schemas.microsoft.com/office/drawing/2014/main" id="{AA78ECE5-3AB7-89A2-3DCB-963DC28845FE}"/>
              </a:ext>
            </a:extLst>
          </p:cNvPr>
          <p:cNvSpPr txBox="1"/>
          <p:nvPr/>
        </p:nvSpPr>
        <p:spPr>
          <a:xfrm>
            <a:off x="203401" y="528228"/>
            <a:ext cx="4476908" cy="338554"/>
          </a:xfrm>
          <a:prstGeom prst="rect">
            <a:avLst/>
          </a:prstGeom>
          <a:noFill/>
        </p:spPr>
        <p:txBody>
          <a:bodyPr wrap="square" rtlCol="0">
            <a:spAutoFit/>
          </a:bodyPr>
          <a:lstStyle/>
          <a:p>
            <a:r>
              <a:rPr lang="en-GB" sz="1600" b="1" dirty="0">
                <a:solidFill>
                  <a:srgbClr val="582C83"/>
                </a:solidFill>
              </a:rPr>
              <a:t>Kelp forests benefits</a:t>
            </a:r>
          </a:p>
        </p:txBody>
      </p:sp>
      <p:sp>
        <p:nvSpPr>
          <p:cNvPr id="2" name="TextBox 1">
            <a:extLst>
              <a:ext uri="{FF2B5EF4-FFF2-40B4-BE49-F238E27FC236}">
                <a16:creationId xmlns:a16="http://schemas.microsoft.com/office/drawing/2014/main" id="{EC0E10C4-7E38-B910-778C-283511BDD5F2}"/>
              </a:ext>
            </a:extLst>
          </p:cNvPr>
          <p:cNvSpPr txBox="1"/>
          <p:nvPr/>
        </p:nvSpPr>
        <p:spPr>
          <a:xfrm>
            <a:off x="3078411" y="-705"/>
            <a:ext cx="1714500" cy="369332"/>
          </a:xfrm>
          <a:prstGeom prst="rect">
            <a:avLst/>
          </a:prstGeom>
          <a:solidFill>
            <a:srgbClr val="582C83"/>
          </a:solidFill>
        </p:spPr>
        <p:txBody>
          <a:bodyPr wrap="square" rtlCol="0">
            <a:spAutoFit/>
          </a:bodyPr>
          <a:lstStyle/>
          <a:p>
            <a:pPr algn="ctr"/>
            <a:r>
              <a:rPr lang="en-GB" dirty="0">
                <a:solidFill>
                  <a:schemeClr val="bg1"/>
                </a:solidFill>
              </a:rPr>
              <a:t>Student sheet 3</a:t>
            </a:r>
          </a:p>
        </p:txBody>
      </p:sp>
      <p:sp>
        <p:nvSpPr>
          <p:cNvPr id="8" name="TextBox 7">
            <a:extLst>
              <a:ext uri="{FF2B5EF4-FFF2-40B4-BE49-F238E27FC236}">
                <a16:creationId xmlns:a16="http://schemas.microsoft.com/office/drawing/2014/main" id="{508425F3-6E49-A67F-4D83-7E9EC72DCB70}"/>
              </a:ext>
            </a:extLst>
          </p:cNvPr>
          <p:cNvSpPr txBox="1"/>
          <p:nvPr/>
        </p:nvSpPr>
        <p:spPr>
          <a:xfrm>
            <a:off x="211633" y="-6991"/>
            <a:ext cx="3922217" cy="400110"/>
          </a:xfrm>
          <a:prstGeom prst="rect">
            <a:avLst/>
          </a:prstGeom>
          <a:noFill/>
        </p:spPr>
        <p:txBody>
          <a:bodyPr wrap="square" rtlCol="0">
            <a:spAutoFit/>
          </a:bodyPr>
          <a:lstStyle/>
          <a:p>
            <a:r>
              <a:rPr lang="en-GB" sz="2000" b="1" dirty="0">
                <a:solidFill>
                  <a:srgbClr val="582C83"/>
                </a:solidFill>
              </a:rPr>
              <a:t>The kelp forest initiative</a:t>
            </a:r>
          </a:p>
        </p:txBody>
      </p:sp>
      <p:sp>
        <p:nvSpPr>
          <p:cNvPr id="9" name="Rectangle 8">
            <a:extLst>
              <a:ext uri="{FF2B5EF4-FFF2-40B4-BE49-F238E27FC236}">
                <a16:creationId xmlns:a16="http://schemas.microsoft.com/office/drawing/2014/main" id="{50AAC4EE-71E0-58ED-C459-00ECA27C8EAB}"/>
              </a:ext>
            </a:extLst>
          </p:cNvPr>
          <p:cNvSpPr/>
          <p:nvPr/>
        </p:nvSpPr>
        <p:spPr>
          <a:xfrm>
            <a:off x="236457" y="493513"/>
            <a:ext cx="4541732" cy="5849527"/>
          </a:xfrm>
          <a:prstGeom prst="rect">
            <a:avLst/>
          </a:prstGeom>
          <a:noFill/>
          <a:ln>
            <a:solidFill>
              <a:srgbClr val="0025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48FFBE81-67B4-7497-28D6-DA8E3589BEA4}"/>
              </a:ext>
            </a:extLst>
          </p:cNvPr>
          <p:cNvSpPr txBox="1"/>
          <p:nvPr/>
        </p:nvSpPr>
        <p:spPr>
          <a:xfrm>
            <a:off x="7903496" y="10018"/>
            <a:ext cx="1714500" cy="369332"/>
          </a:xfrm>
          <a:prstGeom prst="rect">
            <a:avLst/>
          </a:prstGeom>
          <a:solidFill>
            <a:srgbClr val="582C83"/>
          </a:solidFill>
        </p:spPr>
        <p:txBody>
          <a:bodyPr wrap="square" rtlCol="0">
            <a:spAutoFit/>
          </a:bodyPr>
          <a:lstStyle/>
          <a:p>
            <a:pPr algn="ctr"/>
            <a:r>
              <a:rPr lang="en-GB" dirty="0">
                <a:solidFill>
                  <a:schemeClr val="bg1"/>
                </a:solidFill>
              </a:rPr>
              <a:t>Student sheet 3</a:t>
            </a:r>
          </a:p>
        </p:txBody>
      </p:sp>
      <p:sp>
        <p:nvSpPr>
          <p:cNvPr id="11" name="Rectangle 10">
            <a:extLst>
              <a:ext uri="{FF2B5EF4-FFF2-40B4-BE49-F238E27FC236}">
                <a16:creationId xmlns:a16="http://schemas.microsoft.com/office/drawing/2014/main" id="{00DABF4F-3EC4-5A83-386D-6F2995700C14}"/>
              </a:ext>
            </a:extLst>
          </p:cNvPr>
          <p:cNvSpPr/>
          <p:nvPr/>
        </p:nvSpPr>
        <p:spPr>
          <a:xfrm>
            <a:off x="5061542" y="504236"/>
            <a:ext cx="4541732" cy="5849527"/>
          </a:xfrm>
          <a:prstGeom prst="rect">
            <a:avLst/>
          </a:prstGeom>
          <a:noFill/>
          <a:ln>
            <a:solidFill>
              <a:srgbClr val="0025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DDFD1586-AB6A-9A6D-7CE1-79D9BD2B4D52}"/>
              </a:ext>
            </a:extLst>
          </p:cNvPr>
          <p:cNvSpPr txBox="1"/>
          <p:nvPr/>
        </p:nvSpPr>
        <p:spPr>
          <a:xfrm>
            <a:off x="4986824" y="21240"/>
            <a:ext cx="3922218" cy="400110"/>
          </a:xfrm>
          <a:prstGeom prst="rect">
            <a:avLst/>
          </a:prstGeom>
          <a:noFill/>
        </p:spPr>
        <p:txBody>
          <a:bodyPr wrap="square" rtlCol="0">
            <a:spAutoFit/>
          </a:bodyPr>
          <a:lstStyle/>
          <a:p>
            <a:r>
              <a:rPr lang="en-GB" sz="2000" b="1" dirty="0">
                <a:solidFill>
                  <a:srgbClr val="582C83"/>
                </a:solidFill>
              </a:rPr>
              <a:t>The kelp forest initiative</a:t>
            </a:r>
          </a:p>
        </p:txBody>
      </p:sp>
      <p:sp>
        <p:nvSpPr>
          <p:cNvPr id="14" name="TextBox 13">
            <a:extLst>
              <a:ext uri="{FF2B5EF4-FFF2-40B4-BE49-F238E27FC236}">
                <a16:creationId xmlns:a16="http://schemas.microsoft.com/office/drawing/2014/main" id="{EC92D028-73B9-B167-66DF-79559FCD096E}"/>
              </a:ext>
            </a:extLst>
          </p:cNvPr>
          <p:cNvSpPr txBox="1"/>
          <p:nvPr/>
        </p:nvSpPr>
        <p:spPr>
          <a:xfrm>
            <a:off x="5110731" y="922400"/>
            <a:ext cx="4378529" cy="5447645"/>
          </a:xfrm>
          <a:prstGeom prst="rect">
            <a:avLst/>
          </a:prstGeom>
          <a:noFill/>
        </p:spPr>
        <p:txBody>
          <a:bodyPr wrap="square">
            <a:spAutoFit/>
          </a:bodyPr>
          <a:lstStyle/>
          <a:p>
            <a:r>
              <a:rPr lang="en-US" sz="1200" dirty="0"/>
              <a:t>Planting more kelp in the ocean could have big environmental benefits, especially in fighting climate change, improving ocean health, and supporting marine life. Here’s how:</a:t>
            </a:r>
          </a:p>
          <a:p>
            <a:endParaRPr lang="en-US" sz="1200" dirty="0"/>
          </a:p>
          <a:p>
            <a:pPr marL="228600" indent="-228600">
              <a:buAutoNum type="arabicPeriod"/>
            </a:pPr>
            <a:r>
              <a:rPr lang="en-US" sz="1200" b="1" dirty="0"/>
              <a:t>Absorbing carbon dioxide (CO</a:t>
            </a:r>
            <a:r>
              <a:rPr lang="en-US" sz="1200" b="1" baseline="-25000" dirty="0"/>
              <a:t>2</a:t>
            </a:r>
            <a:r>
              <a:rPr lang="en-US" sz="1200" b="1" dirty="0"/>
              <a:t>) </a:t>
            </a:r>
            <a:r>
              <a:rPr lang="en-US" sz="1200" dirty="0"/>
              <a:t>Kelp is great at absorbing CO</a:t>
            </a:r>
            <a:r>
              <a:rPr lang="en-US" sz="1200" baseline="-25000" dirty="0"/>
              <a:t>2</a:t>
            </a:r>
            <a:r>
              <a:rPr lang="en-US" sz="1200" dirty="0"/>
              <a:t>, which is one of the main gases causing global warming. It can grow super fast (up to 2 feet per day), and while it grows, it pulls CO</a:t>
            </a:r>
            <a:r>
              <a:rPr lang="en-US" sz="1200" baseline="-25000" dirty="0"/>
              <a:t>2</a:t>
            </a:r>
            <a:r>
              <a:rPr lang="en-US" sz="1200" dirty="0"/>
              <a:t> from the air and stores it in its leaves. Some of this carbon can sink to the ocean floor, trapping it for a long time.</a:t>
            </a:r>
          </a:p>
          <a:p>
            <a:pPr marL="228600" indent="-228600">
              <a:buAutoNum type="arabicPeriod"/>
            </a:pPr>
            <a:r>
              <a:rPr lang="en-US" sz="1200" b="1" dirty="0"/>
              <a:t>Reducing ocean acidification </a:t>
            </a:r>
            <a:r>
              <a:rPr lang="en-US" sz="1200" dirty="0"/>
              <a:t>By absorbing CO</a:t>
            </a:r>
            <a:r>
              <a:rPr lang="en-US" sz="1200" baseline="-25000" dirty="0"/>
              <a:t>2</a:t>
            </a:r>
            <a:r>
              <a:rPr lang="en-US" sz="1200" dirty="0"/>
              <a:t> from the water, kelp can help stop the ocean from becoming too acidic. Acidification harms many sea creatures like corals and shellfish, so kelp helps protect these animals and keeps ocean ecosystems balanced.</a:t>
            </a:r>
          </a:p>
          <a:p>
            <a:pPr marL="228600" indent="-228600">
              <a:buAutoNum type="arabicPeriod"/>
            </a:pPr>
            <a:r>
              <a:rPr lang="en-US" sz="1200" b="1" dirty="0"/>
              <a:t>Creating habitats: </a:t>
            </a:r>
            <a:r>
              <a:rPr lang="en-US" sz="1200" dirty="0"/>
              <a:t>Kelp forests provide shelter and food for many sea creatures like fish, crabs, and sea otters. More kelp means more places for animals to live, making the ocean a healthier and more diverse environment.</a:t>
            </a:r>
          </a:p>
          <a:p>
            <a:pPr marL="228600" indent="-228600">
              <a:buAutoNum type="arabicPeriod"/>
            </a:pPr>
            <a:r>
              <a:rPr lang="en-US" sz="1200" b="1" dirty="0"/>
              <a:t>Protecting coastlines: </a:t>
            </a:r>
            <a:r>
              <a:rPr lang="en-US" sz="1200" dirty="0"/>
              <a:t>Kelp forests can reduce the power of ocean waves, helping to protect coastlines from erosion and damage during storms. With rising sea levels and stronger storms, kelp can act like a natural defense system for coastal areas.</a:t>
            </a:r>
          </a:p>
          <a:p>
            <a:pPr marL="228600" indent="-228600">
              <a:buAutoNum type="arabicPeriod"/>
            </a:pPr>
            <a:r>
              <a:rPr lang="en-US" sz="1200" b="1" dirty="0"/>
              <a:t>Improving water quality</a:t>
            </a:r>
            <a:r>
              <a:rPr lang="en-US" sz="1200" dirty="0"/>
              <a:t>: Kelp can absorb excess nutrients like nitrogen and phosphorus from the water, which helps prevent pollution and harmful algae blooms. This improves the overall health of the ocean and nearby environments.</a:t>
            </a:r>
          </a:p>
          <a:p>
            <a:endParaRPr lang="en-US" sz="1200" dirty="0"/>
          </a:p>
          <a:p>
            <a:pPr>
              <a:buFont typeface="Arial" panose="020B0604020202020204" pitchFamily="34" charset="0"/>
              <a:buChar char="•"/>
            </a:pPr>
            <a:endParaRPr lang="en-US" sz="1200" dirty="0"/>
          </a:p>
        </p:txBody>
      </p:sp>
      <p:sp>
        <p:nvSpPr>
          <p:cNvPr id="15" name="TextBox 14">
            <a:extLst>
              <a:ext uri="{FF2B5EF4-FFF2-40B4-BE49-F238E27FC236}">
                <a16:creationId xmlns:a16="http://schemas.microsoft.com/office/drawing/2014/main" id="{AC6BC9E9-1BA4-0866-A85C-4E2A49B8C850}"/>
              </a:ext>
            </a:extLst>
          </p:cNvPr>
          <p:cNvSpPr txBox="1"/>
          <p:nvPr/>
        </p:nvSpPr>
        <p:spPr>
          <a:xfrm>
            <a:off x="5061542" y="520518"/>
            <a:ext cx="4476908" cy="338554"/>
          </a:xfrm>
          <a:prstGeom prst="rect">
            <a:avLst/>
          </a:prstGeom>
          <a:noFill/>
        </p:spPr>
        <p:txBody>
          <a:bodyPr wrap="square" rtlCol="0">
            <a:spAutoFit/>
          </a:bodyPr>
          <a:lstStyle/>
          <a:p>
            <a:r>
              <a:rPr lang="en-GB" sz="1600" b="1" dirty="0">
                <a:solidFill>
                  <a:srgbClr val="582C83"/>
                </a:solidFill>
              </a:rPr>
              <a:t>Kelp forests benefits</a:t>
            </a:r>
          </a:p>
        </p:txBody>
      </p:sp>
    </p:spTree>
    <p:extLst>
      <p:ext uri="{BB962C8B-B14F-4D97-AF65-F5344CB8AC3E}">
        <p14:creationId xmlns:p14="http://schemas.microsoft.com/office/powerpoint/2010/main" val="3434103116"/>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65D94F0762894DBFBF8132F36DD753" ma:contentTypeVersion="18" ma:contentTypeDescription="Create a new document." ma:contentTypeScope="" ma:versionID="9fc3588eeefc118c7145675af789b29f">
  <xsd:schema xmlns:xsd="http://www.w3.org/2001/XMLSchema" xmlns:xs="http://www.w3.org/2001/XMLSchema" xmlns:p="http://schemas.microsoft.com/office/2006/metadata/properties" xmlns:ns2="01a464aa-a786-405b-bb6b-b90e04698418" xmlns:ns3="37c47d49-5c3e-4564-83ee-3a7de24ace65" targetNamespace="http://schemas.microsoft.com/office/2006/metadata/properties" ma:root="true" ma:fieldsID="f9005568f8f0a0337bea501366985df2" ns2:_="" ns3:_="">
    <xsd:import namespace="01a464aa-a786-405b-bb6b-b90e04698418"/>
    <xsd:import namespace="37c47d49-5c3e-4564-83ee-3a7de24ace6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element ref="ns3:MediaServiceObjectDetectorVersions" minOccurs="0"/>
                <xsd:element ref="ns3:MediaServiceSearchProperties" minOccurs="0"/>
                <xsd:element ref="ns3:Contains" minOccurs="0"/>
                <xsd:element ref="ns3:Credit"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a464aa-a786-405b-bb6b-b90e0469841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85ba91ac-8f10-4fd1-a0bc-b6f7c7ddcd58}" ma:internalName="TaxCatchAll" ma:showField="CatchAllData" ma:web="01a464aa-a786-405b-bb6b-b90e0469841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7c47d49-5c3e-4564-83ee-3a7de24ace6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c631306-648b-4820-82d0-96e94158719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Contains" ma:index="23" nillable="true" ma:displayName="Contains" ma:format="Dropdown" ma:internalName="Contains">
      <xsd:simpleType>
        <xsd:restriction base="dms:Note">
          <xsd:maxLength value="255"/>
        </xsd:restriction>
      </xsd:simpleType>
    </xsd:element>
    <xsd:element name="Credit" ma:index="24" nillable="true" ma:displayName="Credit" ma:description="Credit: from AMC photo library" ma:format="Dropdown" ma:internalName="Credit">
      <xsd:simpleType>
        <xsd:restriction base="dms:Note">
          <xsd:maxLength value="255"/>
        </xsd:restriction>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ntains xmlns="37c47d49-5c3e-4564-83ee-3a7de24ace65" xsi:nil="true"/>
    <Credit xmlns="37c47d49-5c3e-4564-83ee-3a7de24ace65" xsi:nil="true"/>
    <lcf76f155ced4ddcb4097134ff3c332f xmlns="37c47d49-5c3e-4564-83ee-3a7de24ace65">
      <Terms xmlns="http://schemas.microsoft.com/office/infopath/2007/PartnerControls"/>
    </lcf76f155ced4ddcb4097134ff3c332f>
    <TaxCatchAll xmlns="01a464aa-a786-405b-bb6b-b90e04698418" xsi:nil="true"/>
  </documentManagement>
</p:properties>
</file>

<file path=customXml/itemProps1.xml><?xml version="1.0" encoding="utf-8"?>
<ds:datastoreItem xmlns:ds="http://schemas.openxmlformats.org/officeDocument/2006/customXml" ds:itemID="{A4392D20-B5FA-452E-84E8-13B2CE88079B}"/>
</file>

<file path=customXml/itemProps2.xml><?xml version="1.0" encoding="utf-8"?>
<ds:datastoreItem xmlns:ds="http://schemas.openxmlformats.org/officeDocument/2006/customXml" ds:itemID="{9249DE3E-DEEF-40A7-BBF9-AF24E2F52D0C}"/>
</file>

<file path=customXml/itemProps3.xml><?xml version="1.0" encoding="utf-8"?>
<ds:datastoreItem xmlns:ds="http://schemas.openxmlformats.org/officeDocument/2006/customXml" ds:itemID="{5B42094D-2A4C-45B1-B60C-8F11759C3755}"/>
</file>

<file path=docProps/app.xml><?xml version="1.0" encoding="utf-8"?>
<Properties xmlns="http://schemas.openxmlformats.org/officeDocument/2006/extended-properties" xmlns:vt="http://schemas.openxmlformats.org/officeDocument/2006/docPropsVTypes">
  <Template>Office 2013 - 2022 Theme</Template>
  <TotalTime>943</TotalTime>
  <Words>835</Words>
  <Application>Microsoft Office PowerPoint</Application>
  <PresentationFormat>A4 Paper (210x297 mm)</PresentationFormat>
  <Paragraphs>72</Paragraphs>
  <Slides>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vt:lpstr>
      <vt:lpstr>Arial</vt:lpstr>
      <vt:lpstr>Billy Light</vt:lpstr>
      <vt:lpstr>Calibri</vt:lpstr>
      <vt:lpstr>Calibri Light</vt:lpstr>
      <vt:lpstr>Thonburi</vt:lpstr>
      <vt:lpstr>Office 2013 - 2022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Strategy 2021-2023  ‘Formal ‘ Education</dc:title>
  <dc:creator>Sylvia Knight</dc:creator>
  <cp:lastModifiedBy>Georgia Prasad</cp:lastModifiedBy>
  <cp:revision>19</cp:revision>
  <dcterms:created xsi:type="dcterms:W3CDTF">2020-09-07T14:44:18Z</dcterms:created>
  <dcterms:modified xsi:type="dcterms:W3CDTF">2025-03-18T16:03:13Z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0x010100A965D94F0762894DBFBF8132F36DD753</vt:lpwstr>
  </property>
</Properties>
</file>