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85" r:id="rId5"/>
    <p:sldId id="281" r:id="rId6"/>
    <p:sldId id="283" r:id="rId7"/>
    <p:sldId id="282" r:id="rId8"/>
    <p:sldId id="280" r:id="rId9"/>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84" r:id="rId30"/>
    <p:sldId id="277" r:id="rId31"/>
    <p:sldId id="278" r:id="rId32"/>
    <p:sldId id="279" r:id="rId33"/>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2D4FA0-1B63-1F66-A049-C0E64C246E4B}" name="Holly Temple" initials="HT" userId="S::hollytemple_rhs.org.uk#ext#@nhm.ac.uk::5b5f6386-3222-459c-bd6f-701a5a7b6f18"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45BD98-A24D-36DA-A2DE-4B2C5144831F}" v="3" dt="2026-04-20T14:27:01.7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20" d="100"/>
          <a:sy n="120" d="100"/>
        </p:scale>
        <p:origin x="2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p:nvPicPr>
        <p:blipFill>
          <a:blip r:embed="rId2"/>
          <a:srcRect/>
          <a:stretch/>
        </p:blipFill>
        <p:spPr>
          <a:xfrm>
            <a:off x="0" y="0"/>
            <a:ext cx="9906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1918439" y="1773717"/>
            <a:ext cx="6069122" cy="2387600"/>
          </a:xfrm>
        </p:spPr>
        <p:txBody>
          <a:bodyPr anchor="b"/>
          <a:lstStyle>
            <a:lvl1pPr algn="ctr">
              <a:defRPr sz="4875"/>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238250" y="4333876"/>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GB"/>
              <a:t>Click to edit Master subtitle style</a:t>
            </a:r>
            <a:endParaRPr lang="en-US" dirty="0"/>
          </a:p>
        </p:txBody>
      </p:sp>
    </p:spTree>
    <p:extLst>
      <p:ext uri="{BB962C8B-B14F-4D97-AF65-F5344CB8AC3E}">
        <p14:creationId xmlns:p14="http://schemas.microsoft.com/office/powerpoint/2010/main" val="326154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447806" y="1678489"/>
            <a:ext cx="4376281"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4976748" y="1678489"/>
            <a:ext cx="4376281"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0113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447806" y="365126"/>
            <a:ext cx="450519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447806" y="1678489"/>
            <a:ext cx="450519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014912" y="538619"/>
            <a:ext cx="4443282" cy="5651044"/>
          </a:xfrm>
        </p:spPr>
        <p:txBody>
          <a:bodyPr/>
          <a:lstStyle>
            <a:lvl5pPr marL="1485900" indent="0">
              <a:buNone/>
              <a:defRPr/>
            </a:lvl5pPr>
          </a:lstStyle>
          <a:p>
            <a:pPr lvl="0"/>
            <a:r>
              <a:rPr lang="en-GB"/>
              <a:t>Click to edit Master text styles</a:t>
            </a:r>
          </a:p>
        </p:txBody>
      </p:sp>
    </p:spTree>
    <p:extLst>
      <p:ext uri="{BB962C8B-B14F-4D97-AF65-F5344CB8AC3E}">
        <p14:creationId xmlns:p14="http://schemas.microsoft.com/office/powerpoint/2010/main" val="411875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447806" y="365126"/>
            <a:ext cx="450519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447805" y="1716065"/>
            <a:ext cx="2831862" cy="4473597"/>
          </a:xfrm>
        </p:spPr>
        <p:txBody>
          <a:bodyPr/>
          <a:lstStyle>
            <a:lvl5pPr marL="14859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3537069" y="1716065"/>
            <a:ext cx="2831862" cy="4473597"/>
          </a:xfrm>
        </p:spPr>
        <p:txBody>
          <a:bodyPr/>
          <a:lstStyle>
            <a:lvl5pPr marL="14859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6626333" y="1716065"/>
            <a:ext cx="2831862" cy="4473597"/>
          </a:xfrm>
        </p:spPr>
        <p:txBody>
          <a:bodyPr/>
          <a:lstStyle>
            <a:lvl5pPr marL="1485900" indent="0">
              <a:buNone/>
              <a:defRPr/>
            </a:lvl5pPr>
          </a:lstStyle>
          <a:p>
            <a:pPr lvl="0"/>
            <a:r>
              <a:rPr lang="en-GB"/>
              <a:t>Click to edit Master text styles</a:t>
            </a:r>
          </a:p>
        </p:txBody>
      </p:sp>
    </p:spTree>
    <p:extLst>
      <p:ext uri="{BB962C8B-B14F-4D97-AF65-F5344CB8AC3E}">
        <p14:creationId xmlns:p14="http://schemas.microsoft.com/office/powerpoint/2010/main" val="2715404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p:nvPicPr>
        <p:blipFill>
          <a:blip r:embed="rId2"/>
          <a:srcRect/>
          <a:stretch/>
        </p:blipFill>
        <p:spPr>
          <a:xfrm>
            <a:off x="0" y="10160"/>
            <a:ext cx="9906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447806" y="365126"/>
            <a:ext cx="450519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447806" y="1678489"/>
            <a:ext cx="450519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8976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p:nvSpPr>
        <p:spPr>
          <a:xfrm>
            <a:off x="350606" y="5681610"/>
            <a:ext cx="1945026"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63"/>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13879" y="1966075"/>
            <a:ext cx="6864783" cy="4755093"/>
          </a:xfrm>
          <a:prstGeom prst="rect">
            <a:avLst/>
          </a:prstGeom>
        </p:spPr>
      </p:pic>
    </p:spTree>
    <p:extLst>
      <p:ext uri="{BB962C8B-B14F-4D97-AF65-F5344CB8AC3E}">
        <p14:creationId xmlns:p14="http://schemas.microsoft.com/office/powerpoint/2010/main" val="260650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F5D8A77-4843-474E-9E65-8FDA6B281BC5}"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D874DF-4202-4886-B4F6-2256AF11BA72}" type="slidenum">
              <a:rPr lang="en-GB" smtClean="0"/>
              <a:t>‹#›</a:t>
            </a:fld>
            <a:endParaRPr lang="en-GB"/>
          </a:p>
        </p:txBody>
      </p:sp>
    </p:spTree>
    <p:extLst>
      <p:ext uri="{BB962C8B-B14F-4D97-AF65-F5344CB8AC3E}">
        <p14:creationId xmlns:p14="http://schemas.microsoft.com/office/powerpoint/2010/main" val="1494645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447806" y="365126"/>
            <a:ext cx="8777157"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447806" y="1678489"/>
            <a:ext cx="8777157"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27080" y="5611880"/>
            <a:ext cx="2154170" cy="1027680"/>
          </a:xfrm>
          <a:prstGeom prst="rect">
            <a:avLst/>
          </a:prstGeom>
        </p:spPr>
      </p:pic>
    </p:spTree>
    <p:extLst>
      <p:ext uri="{BB962C8B-B14F-4D97-AF65-F5344CB8AC3E}">
        <p14:creationId xmlns:p14="http://schemas.microsoft.com/office/powerpoint/2010/main" val="1186241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742950" rtl="0" eaLnBrk="1" latinLnBrk="0" hangingPunct="1">
        <a:lnSpc>
          <a:spcPct val="90000"/>
        </a:lnSpc>
        <a:spcBef>
          <a:spcPct val="0"/>
        </a:spcBef>
        <a:buNone/>
        <a:defRPr sz="2600" b="1" kern="1200">
          <a:solidFill>
            <a:schemeClr val="tx1"/>
          </a:solidFill>
          <a:latin typeface="Work Sans" pitchFamily="2" charset="77"/>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1950" kern="1200">
          <a:solidFill>
            <a:schemeClr val="tx1"/>
          </a:solidFill>
          <a:latin typeface="Work Sans" pitchFamily="2" charset="77"/>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Work Sans" pitchFamily="2" charset="77"/>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788" kern="1200">
          <a:solidFill>
            <a:schemeClr val="tx1"/>
          </a:solidFill>
          <a:latin typeface="Work Sans" pitchFamily="2" charset="77"/>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Work Sans" pitchFamily="2" charset="77"/>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Work Sans" pitchFamily="2" charset="77"/>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129A-70DB-0A68-6E35-9CC665EFD5C3}"/>
              </a:ext>
            </a:extLst>
          </p:cNvPr>
          <p:cNvSpPr>
            <a:spLocks noGrp="1"/>
          </p:cNvSpPr>
          <p:nvPr>
            <p:ph type="ctrTitle"/>
          </p:nvPr>
        </p:nvSpPr>
        <p:spPr>
          <a:xfrm>
            <a:off x="1918439" y="1773717"/>
            <a:ext cx="6069122" cy="1102833"/>
          </a:xfrm>
        </p:spPr>
        <p:txBody>
          <a:bodyPr/>
          <a:lstStyle/>
          <a:p>
            <a:r>
              <a:rPr lang="en-GB" dirty="0"/>
              <a:t>Bumblebee cards</a:t>
            </a:r>
          </a:p>
        </p:txBody>
      </p:sp>
      <p:sp>
        <p:nvSpPr>
          <p:cNvPr id="3" name="Subtitle 2">
            <a:extLst>
              <a:ext uri="{FF2B5EF4-FFF2-40B4-BE49-F238E27FC236}">
                <a16:creationId xmlns:a16="http://schemas.microsoft.com/office/drawing/2014/main" id="{1F7F2052-1A0F-6E57-E7F1-12E89E70A1AB}"/>
              </a:ext>
            </a:extLst>
          </p:cNvPr>
          <p:cNvSpPr>
            <a:spLocks noGrp="1"/>
          </p:cNvSpPr>
          <p:nvPr>
            <p:ph type="subTitle" idx="1"/>
          </p:nvPr>
        </p:nvSpPr>
        <p:spPr>
          <a:xfrm>
            <a:off x="2770988" y="2834482"/>
            <a:ext cx="4364024" cy="2293938"/>
          </a:xfrm>
        </p:spPr>
        <p:txBody>
          <a:bodyPr>
            <a:normAutofit/>
          </a:bodyPr>
          <a:lstStyle/>
          <a:p>
            <a:r>
              <a:rPr lang="en-GB" sz="2400" dirty="0"/>
              <a:t>For printing on A4</a:t>
            </a:r>
          </a:p>
          <a:p>
            <a:endParaRPr lang="en-GB" sz="2400" dirty="0"/>
          </a:p>
          <a:p>
            <a:r>
              <a:rPr lang="en-GB" sz="1800" dirty="0"/>
              <a:t>Also available with printer’s marks for printing on A6 cards</a:t>
            </a:r>
          </a:p>
        </p:txBody>
      </p:sp>
    </p:spTree>
    <p:extLst>
      <p:ext uri="{BB962C8B-B14F-4D97-AF65-F5344CB8AC3E}">
        <p14:creationId xmlns:p14="http://schemas.microsoft.com/office/powerpoint/2010/main" val="1457825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A13C9D87-9F78-1DB1-B8B0-0A0BE740EF9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5828EE4-005E-7578-1DBE-FCDEE0BE338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2" cy="3220277"/>
          </a:xfrm>
          <a:prstGeom prst="rect">
            <a:avLst/>
          </a:prstGeom>
        </p:spPr>
      </p:pic>
      <p:pic>
        <p:nvPicPr>
          <p:cNvPr id="11" name="Picture 10">
            <a:extLst>
              <a:ext uri="{FF2B5EF4-FFF2-40B4-BE49-F238E27FC236}">
                <a16:creationId xmlns:a16="http://schemas.microsoft.com/office/drawing/2014/main" id="{2776AE3B-A30F-281F-08CF-ACA2D8EC3AF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0" y="3500564"/>
            <a:ext cx="4539552" cy="3220277"/>
          </a:xfrm>
          <a:prstGeom prst="rect">
            <a:avLst/>
          </a:prstGeom>
        </p:spPr>
      </p:pic>
      <p:pic>
        <p:nvPicPr>
          <p:cNvPr id="13" name="Picture 12">
            <a:extLst>
              <a:ext uri="{FF2B5EF4-FFF2-40B4-BE49-F238E27FC236}">
                <a16:creationId xmlns:a16="http://schemas.microsoft.com/office/drawing/2014/main" id="{E5FFC973-B9CE-EB2C-F2C9-1DC8EFB3166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7" y="3500564"/>
            <a:ext cx="4539552" cy="3220277"/>
          </a:xfrm>
          <a:prstGeom prst="rect">
            <a:avLst/>
          </a:prstGeom>
        </p:spPr>
      </p:pic>
      <p:pic>
        <p:nvPicPr>
          <p:cNvPr id="15" name="Picture 14">
            <a:extLst>
              <a:ext uri="{FF2B5EF4-FFF2-40B4-BE49-F238E27FC236}">
                <a16:creationId xmlns:a16="http://schemas.microsoft.com/office/drawing/2014/main" id="{2DE05A23-47F3-5901-76AB-5F3CD151701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7" y="153065"/>
            <a:ext cx="4539552" cy="3220277"/>
          </a:xfrm>
          <a:prstGeom prst="rect">
            <a:avLst/>
          </a:prstGeom>
        </p:spPr>
      </p:pic>
    </p:spTree>
    <p:extLst>
      <p:ext uri="{BB962C8B-B14F-4D97-AF65-F5344CB8AC3E}">
        <p14:creationId xmlns:p14="http://schemas.microsoft.com/office/powerpoint/2010/main" val="1619353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691A63D1-4B0D-6E34-5D59-CA38067C03B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AEFA536-97CE-9B45-51C0-78186FB97F99}"/>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1" cy="3220277"/>
          </a:xfrm>
          <a:prstGeom prst="rect">
            <a:avLst/>
          </a:prstGeom>
        </p:spPr>
      </p:pic>
      <p:pic>
        <p:nvPicPr>
          <p:cNvPr id="15" name="Picture 14">
            <a:extLst>
              <a:ext uri="{FF2B5EF4-FFF2-40B4-BE49-F238E27FC236}">
                <a16:creationId xmlns:a16="http://schemas.microsoft.com/office/drawing/2014/main" id="{8025979B-1FC6-77AD-B316-7443B4C4292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24557" y="153065"/>
            <a:ext cx="4539551" cy="3220277"/>
          </a:xfrm>
          <a:prstGeom prst="rect">
            <a:avLst/>
          </a:prstGeom>
        </p:spPr>
      </p:pic>
    </p:spTree>
    <p:extLst>
      <p:ext uri="{BB962C8B-B14F-4D97-AF65-F5344CB8AC3E}">
        <p14:creationId xmlns:p14="http://schemas.microsoft.com/office/powerpoint/2010/main" val="83692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8DE339B6-B954-B3D2-BC67-D54F233CD8D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A6DD4E1-1190-EC83-DEA3-E7C182860139}"/>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2" cy="3220277"/>
          </a:xfrm>
          <a:prstGeom prst="rect">
            <a:avLst/>
          </a:prstGeom>
        </p:spPr>
      </p:pic>
      <p:pic>
        <p:nvPicPr>
          <p:cNvPr id="11" name="Picture 10">
            <a:extLst>
              <a:ext uri="{FF2B5EF4-FFF2-40B4-BE49-F238E27FC236}">
                <a16:creationId xmlns:a16="http://schemas.microsoft.com/office/drawing/2014/main" id="{0B478B46-FAF6-D737-69AE-0ADEEA0B64F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0" y="3500564"/>
            <a:ext cx="4539552" cy="3220277"/>
          </a:xfrm>
          <a:prstGeom prst="rect">
            <a:avLst/>
          </a:prstGeom>
        </p:spPr>
      </p:pic>
      <p:pic>
        <p:nvPicPr>
          <p:cNvPr id="13" name="Picture 12">
            <a:extLst>
              <a:ext uri="{FF2B5EF4-FFF2-40B4-BE49-F238E27FC236}">
                <a16:creationId xmlns:a16="http://schemas.microsoft.com/office/drawing/2014/main" id="{24CCFB18-CFB1-7575-C848-C8F1C5A8733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7" y="3500564"/>
            <a:ext cx="4539552" cy="3220277"/>
          </a:xfrm>
          <a:prstGeom prst="rect">
            <a:avLst/>
          </a:prstGeom>
        </p:spPr>
      </p:pic>
      <p:pic>
        <p:nvPicPr>
          <p:cNvPr id="15" name="Picture 14">
            <a:extLst>
              <a:ext uri="{FF2B5EF4-FFF2-40B4-BE49-F238E27FC236}">
                <a16:creationId xmlns:a16="http://schemas.microsoft.com/office/drawing/2014/main" id="{A27112C7-F7DF-9D21-93A9-4D44B4ADB18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7" y="153065"/>
            <a:ext cx="4539552" cy="3220277"/>
          </a:xfrm>
          <a:prstGeom prst="rect">
            <a:avLst/>
          </a:prstGeom>
        </p:spPr>
      </p:pic>
    </p:spTree>
    <p:extLst>
      <p:ext uri="{BB962C8B-B14F-4D97-AF65-F5344CB8AC3E}">
        <p14:creationId xmlns:p14="http://schemas.microsoft.com/office/powerpoint/2010/main" val="1959078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7BC351F1-6A40-1421-0CB7-266EE108B6E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9A67D23-B3A6-A956-C5FD-06D6C59ADC5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1" cy="3220277"/>
          </a:xfrm>
          <a:prstGeom prst="rect">
            <a:avLst/>
          </a:prstGeom>
        </p:spPr>
      </p:pic>
      <p:pic>
        <p:nvPicPr>
          <p:cNvPr id="11" name="Picture 10">
            <a:extLst>
              <a:ext uri="{FF2B5EF4-FFF2-40B4-BE49-F238E27FC236}">
                <a16:creationId xmlns:a16="http://schemas.microsoft.com/office/drawing/2014/main" id="{AB334A44-6C10-4B31-FB1D-858D660BFDF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0" y="3500564"/>
            <a:ext cx="4539551" cy="3220277"/>
          </a:xfrm>
          <a:prstGeom prst="rect">
            <a:avLst/>
          </a:prstGeom>
        </p:spPr>
      </p:pic>
      <p:pic>
        <p:nvPicPr>
          <p:cNvPr id="13" name="Picture 12">
            <a:extLst>
              <a:ext uri="{FF2B5EF4-FFF2-40B4-BE49-F238E27FC236}">
                <a16:creationId xmlns:a16="http://schemas.microsoft.com/office/drawing/2014/main" id="{AC68116E-2FF4-7891-7E1D-23165D39F9F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7" y="3500564"/>
            <a:ext cx="4539551" cy="3220277"/>
          </a:xfrm>
          <a:prstGeom prst="rect">
            <a:avLst/>
          </a:prstGeom>
        </p:spPr>
      </p:pic>
      <p:pic>
        <p:nvPicPr>
          <p:cNvPr id="15" name="Picture 14">
            <a:extLst>
              <a:ext uri="{FF2B5EF4-FFF2-40B4-BE49-F238E27FC236}">
                <a16:creationId xmlns:a16="http://schemas.microsoft.com/office/drawing/2014/main" id="{D7C07754-E9C3-B336-AF3B-85FA7834417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7" y="153065"/>
            <a:ext cx="4539551" cy="3220277"/>
          </a:xfrm>
          <a:prstGeom prst="rect">
            <a:avLst/>
          </a:prstGeom>
        </p:spPr>
      </p:pic>
    </p:spTree>
    <p:extLst>
      <p:ext uri="{BB962C8B-B14F-4D97-AF65-F5344CB8AC3E}">
        <p14:creationId xmlns:p14="http://schemas.microsoft.com/office/powerpoint/2010/main" val="919453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42866AE8-6051-1B45-BBAB-DD174DDFDE3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16BCC6B-426F-61C8-C8EF-4D1D0BA2B954}"/>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1" cy="3220276"/>
          </a:xfrm>
          <a:prstGeom prst="rect">
            <a:avLst/>
          </a:prstGeom>
        </p:spPr>
      </p:pic>
      <p:pic>
        <p:nvPicPr>
          <p:cNvPr id="15" name="Picture 14">
            <a:extLst>
              <a:ext uri="{FF2B5EF4-FFF2-40B4-BE49-F238E27FC236}">
                <a16:creationId xmlns:a16="http://schemas.microsoft.com/office/drawing/2014/main" id="{1EA56EA9-7B13-AB6A-CFD8-C280ACE6B62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24557" y="153065"/>
            <a:ext cx="4539551" cy="3220276"/>
          </a:xfrm>
          <a:prstGeom prst="rect">
            <a:avLst/>
          </a:prstGeom>
        </p:spPr>
      </p:pic>
    </p:spTree>
    <p:extLst>
      <p:ext uri="{BB962C8B-B14F-4D97-AF65-F5344CB8AC3E}">
        <p14:creationId xmlns:p14="http://schemas.microsoft.com/office/powerpoint/2010/main" val="2411201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5BC5417D-7750-871F-9BE5-0361CFBBED7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EF1BB1A-9494-9C7F-9724-929C549CC92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1" cy="3220277"/>
          </a:xfrm>
          <a:prstGeom prst="rect">
            <a:avLst/>
          </a:prstGeom>
        </p:spPr>
      </p:pic>
      <p:pic>
        <p:nvPicPr>
          <p:cNvPr id="11" name="Picture 10">
            <a:extLst>
              <a:ext uri="{FF2B5EF4-FFF2-40B4-BE49-F238E27FC236}">
                <a16:creationId xmlns:a16="http://schemas.microsoft.com/office/drawing/2014/main" id="{BE938371-D9E5-7FC9-4500-324C407E2E2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0" y="3500564"/>
            <a:ext cx="4539551" cy="3220277"/>
          </a:xfrm>
          <a:prstGeom prst="rect">
            <a:avLst/>
          </a:prstGeom>
        </p:spPr>
      </p:pic>
      <p:pic>
        <p:nvPicPr>
          <p:cNvPr id="13" name="Picture 12">
            <a:extLst>
              <a:ext uri="{FF2B5EF4-FFF2-40B4-BE49-F238E27FC236}">
                <a16:creationId xmlns:a16="http://schemas.microsoft.com/office/drawing/2014/main" id="{6291B46A-0506-59D3-03BB-D41530DCF57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7" y="3500564"/>
            <a:ext cx="4539551" cy="3220277"/>
          </a:xfrm>
          <a:prstGeom prst="rect">
            <a:avLst/>
          </a:prstGeom>
        </p:spPr>
      </p:pic>
      <p:pic>
        <p:nvPicPr>
          <p:cNvPr id="15" name="Picture 14">
            <a:extLst>
              <a:ext uri="{FF2B5EF4-FFF2-40B4-BE49-F238E27FC236}">
                <a16:creationId xmlns:a16="http://schemas.microsoft.com/office/drawing/2014/main" id="{B6B1D1FE-C265-56B0-8470-3A4FF64A92AC}"/>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7" y="153065"/>
            <a:ext cx="4539551" cy="3220277"/>
          </a:xfrm>
          <a:prstGeom prst="rect">
            <a:avLst/>
          </a:prstGeom>
        </p:spPr>
      </p:pic>
    </p:spTree>
    <p:extLst>
      <p:ext uri="{BB962C8B-B14F-4D97-AF65-F5344CB8AC3E}">
        <p14:creationId xmlns:p14="http://schemas.microsoft.com/office/powerpoint/2010/main" val="64877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53EDFA2C-A530-D3E6-57B0-7CC36B44796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FC5E7A4-26BD-4428-7446-6D6E9AA5CC2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1" cy="3220276"/>
          </a:xfrm>
          <a:prstGeom prst="rect">
            <a:avLst/>
          </a:prstGeom>
        </p:spPr>
      </p:pic>
      <p:pic>
        <p:nvPicPr>
          <p:cNvPr id="11" name="Picture 10">
            <a:extLst>
              <a:ext uri="{FF2B5EF4-FFF2-40B4-BE49-F238E27FC236}">
                <a16:creationId xmlns:a16="http://schemas.microsoft.com/office/drawing/2014/main" id="{D6AF62C4-4C6E-BEA2-B5C5-62D0807101B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0" y="3500564"/>
            <a:ext cx="4539551" cy="3220276"/>
          </a:xfrm>
          <a:prstGeom prst="rect">
            <a:avLst/>
          </a:prstGeom>
        </p:spPr>
      </p:pic>
      <p:pic>
        <p:nvPicPr>
          <p:cNvPr id="13" name="Picture 12">
            <a:extLst>
              <a:ext uri="{FF2B5EF4-FFF2-40B4-BE49-F238E27FC236}">
                <a16:creationId xmlns:a16="http://schemas.microsoft.com/office/drawing/2014/main" id="{A6D58661-6190-DCFB-CA4E-614AB108CC0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7" y="3500564"/>
            <a:ext cx="4539551" cy="3220276"/>
          </a:xfrm>
          <a:prstGeom prst="rect">
            <a:avLst/>
          </a:prstGeom>
        </p:spPr>
      </p:pic>
      <p:pic>
        <p:nvPicPr>
          <p:cNvPr id="15" name="Picture 14">
            <a:extLst>
              <a:ext uri="{FF2B5EF4-FFF2-40B4-BE49-F238E27FC236}">
                <a16:creationId xmlns:a16="http://schemas.microsoft.com/office/drawing/2014/main" id="{69919A8C-D3EF-D4D0-002F-4C749DF8E23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7" y="153065"/>
            <a:ext cx="4539551" cy="3220276"/>
          </a:xfrm>
          <a:prstGeom prst="rect">
            <a:avLst/>
          </a:prstGeom>
        </p:spPr>
      </p:pic>
    </p:spTree>
    <p:extLst>
      <p:ext uri="{BB962C8B-B14F-4D97-AF65-F5344CB8AC3E}">
        <p14:creationId xmlns:p14="http://schemas.microsoft.com/office/powerpoint/2010/main" val="1170344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3321BE5C-8754-7F35-2680-A47D6F886F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4E0C7B2-4CB8-235B-F5F4-A138B3623E8E}"/>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0" cy="3220276"/>
          </a:xfrm>
          <a:prstGeom prst="rect">
            <a:avLst/>
          </a:prstGeom>
        </p:spPr>
      </p:pic>
      <p:pic>
        <p:nvPicPr>
          <p:cNvPr id="15" name="Picture 14">
            <a:extLst>
              <a:ext uri="{FF2B5EF4-FFF2-40B4-BE49-F238E27FC236}">
                <a16:creationId xmlns:a16="http://schemas.microsoft.com/office/drawing/2014/main" id="{B0D28E6F-F196-1EA2-43BB-3D5E53E1532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24557" y="153065"/>
            <a:ext cx="4539550" cy="3220276"/>
          </a:xfrm>
          <a:prstGeom prst="rect">
            <a:avLst/>
          </a:prstGeom>
        </p:spPr>
      </p:pic>
    </p:spTree>
    <p:extLst>
      <p:ext uri="{BB962C8B-B14F-4D97-AF65-F5344CB8AC3E}">
        <p14:creationId xmlns:p14="http://schemas.microsoft.com/office/powerpoint/2010/main" val="3021927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08375DCF-E182-FE23-0F1E-CB8CD63A60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1FB3CB1-E65B-EFA0-A305-CA07A5BD2FA3}"/>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1" cy="3220276"/>
          </a:xfrm>
          <a:prstGeom prst="rect">
            <a:avLst/>
          </a:prstGeom>
        </p:spPr>
      </p:pic>
      <p:pic>
        <p:nvPicPr>
          <p:cNvPr id="11" name="Picture 10">
            <a:extLst>
              <a:ext uri="{FF2B5EF4-FFF2-40B4-BE49-F238E27FC236}">
                <a16:creationId xmlns:a16="http://schemas.microsoft.com/office/drawing/2014/main" id="{4F97F8A6-1A99-F7DA-A48C-86D48F18667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0" y="3500564"/>
            <a:ext cx="4539551" cy="3220276"/>
          </a:xfrm>
          <a:prstGeom prst="rect">
            <a:avLst/>
          </a:prstGeom>
        </p:spPr>
      </p:pic>
      <p:pic>
        <p:nvPicPr>
          <p:cNvPr id="13" name="Picture 12">
            <a:extLst>
              <a:ext uri="{FF2B5EF4-FFF2-40B4-BE49-F238E27FC236}">
                <a16:creationId xmlns:a16="http://schemas.microsoft.com/office/drawing/2014/main" id="{448DCF79-08E6-2335-F1AC-A3BD229AB97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7" y="3500564"/>
            <a:ext cx="4539551" cy="3220276"/>
          </a:xfrm>
          <a:prstGeom prst="rect">
            <a:avLst/>
          </a:prstGeom>
        </p:spPr>
      </p:pic>
      <p:pic>
        <p:nvPicPr>
          <p:cNvPr id="15" name="Picture 14">
            <a:extLst>
              <a:ext uri="{FF2B5EF4-FFF2-40B4-BE49-F238E27FC236}">
                <a16:creationId xmlns:a16="http://schemas.microsoft.com/office/drawing/2014/main" id="{EC784A4C-B2BA-3FC3-8BC4-93CF140FA51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7" y="153065"/>
            <a:ext cx="4539551" cy="3220276"/>
          </a:xfrm>
          <a:prstGeom prst="rect">
            <a:avLst/>
          </a:prstGeom>
        </p:spPr>
      </p:pic>
    </p:spTree>
    <p:extLst>
      <p:ext uri="{BB962C8B-B14F-4D97-AF65-F5344CB8AC3E}">
        <p14:creationId xmlns:p14="http://schemas.microsoft.com/office/powerpoint/2010/main" val="2962233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DE17C6A9-A1F1-1851-3044-43D8ABE00C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EA383D2-6E13-B60B-D800-A1E28CD67113}"/>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0" cy="3220276"/>
          </a:xfrm>
          <a:prstGeom prst="rect">
            <a:avLst/>
          </a:prstGeom>
        </p:spPr>
      </p:pic>
      <p:pic>
        <p:nvPicPr>
          <p:cNvPr id="11" name="Picture 10">
            <a:extLst>
              <a:ext uri="{FF2B5EF4-FFF2-40B4-BE49-F238E27FC236}">
                <a16:creationId xmlns:a16="http://schemas.microsoft.com/office/drawing/2014/main" id="{565CB99A-5208-6690-04EB-F5906AAC3EA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0" y="3500564"/>
            <a:ext cx="4539550" cy="3220276"/>
          </a:xfrm>
          <a:prstGeom prst="rect">
            <a:avLst/>
          </a:prstGeom>
        </p:spPr>
      </p:pic>
      <p:pic>
        <p:nvPicPr>
          <p:cNvPr id="13" name="Picture 12">
            <a:extLst>
              <a:ext uri="{FF2B5EF4-FFF2-40B4-BE49-F238E27FC236}">
                <a16:creationId xmlns:a16="http://schemas.microsoft.com/office/drawing/2014/main" id="{1967E931-1EE4-A44D-363E-D7A8BCB61AF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7" y="3500564"/>
            <a:ext cx="4539550" cy="3220276"/>
          </a:xfrm>
          <a:prstGeom prst="rect">
            <a:avLst/>
          </a:prstGeom>
        </p:spPr>
      </p:pic>
      <p:pic>
        <p:nvPicPr>
          <p:cNvPr id="15" name="Picture 14">
            <a:extLst>
              <a:ext uri="{FF2B5EF4-FFF2-40B4-BE49-F238E27FC236}">
                <a16:creationId xmlns:a16="http://schemas.microsoft.com/office/drawing/2014/main" id="{020FFCA6-E681-76A4-D8A6-EF6F3DBD97E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7" y="153065"/>
            <a:ext cx="4539550" cy="3220276"/>
          </a:xfrm>
          <a:prstGeom prst="rect">
            <a:avLst/>
          </a:prstGeom>
        </p:spPr>
      </p:pic>
    </p:spTree>
    <p:extLst>
      <p:ext uri="{BB962C8B-B14F-4D97-AF65-F5344CB8AC3E}">
        <p14:creationId xmlns:p14="http://schemas.microsoft.com/office/powerpoint/2010/main" val="2630770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64A7-1791-6719-B564-1FA4D5D4591F}"/>
              </a:ext>
            </a:extLst>
          </p:cNvPr>
          <p:cNvSpPr>
            <a:spLocks noGrp="1"/>
          </p:cNvSpPr>
          <p:nvPr>
            <p:ph type="title"/>
          </p:nvPr>
        </p:nvSpPr>
        <p:spPr/>
        <p:txBody>
          <a:bodyPr/>
          <a:lstStyle/>
          <a:p>
            <a:r>
              <a:rPr lang="en-GB" dirty="0">
                <a:latin typeface="Work Sans" pitchFamily="2" charset="0"/>
              </a:rPr>
              <a:t>About the cards</a:t>
            </a:r>
          </a:p>
        </p:txBody>
      </p:sp>
      <p:sp>
        <p:nvSpPr>
          <p:cNvPr id="3" name="Content Placeholder 2">
            <a:extLst>
              <a:ext uri="{FF2B5EF4-FFF2-40B4-BE49-F238E27FC236}">
                <a16:creationId xmlns:a16="http://schemas.microsoft.com/office/drawing/2014/main" id="{45D41C96-8EFB-3CEE-4084-BDD38F4AE88F}"/>
              </a:ext>
            </a:extLst>
          </p:cNvPr>
          <p:cNvSpPr>
            <a:spLocks noGrp="1"/>
          </p:cNvSpPr>
          <p:nvPr>
            <p:ph sz="half" idx="1"/>
          </p:nvPr>
        </p:nvSpPr>
        <p:spPr>
          <a:xfrm>
            <a:off x="447806" y="1462129"/>
            <a:ext cx="8543925" cy="4738688"/>
          </a:xfrm>
        </p:spPr>
        <p:txBody>
          <a:bodyPr/>
          <a:lstStyle/>
          <a:p>
            <a:pPr marL="0" indent="0">
              <a:buNone/>
            </a:pPr>
            <a:r>
              <a:rPr lang="en-GB" dirty="0">
                <a:latin typeface="Work Sans" pitchFamily="2" charset="0"/>
              </a:rPr>
              <a:t>These cards feature photos of specimens from the collections at the Natural History Museum. The deck contains 78 individual specimens from 7 species common in the UK. </a:t>
            </a:r>
          </a:p>
          <a:p>
            <a:pPr marL="0" indent="0">
              <a:buNone/>
            </a:pPr>
            <a:endParaRPr lang="en-GB" dirty="0">
              <a:latin typeface="Work Sans" pitchFamily="2" charset="0"/>
            </a:endParaRPr>
          </a:p>
          <a:p>
            <a:pPr marL="0" indent="0">
              <a:buNone/>
            </a:pPr>
            <a:r>
              <a:rPr lang="en-GB" dirty="0">
                <a:latin typeface="Work Sans" pitchFamily="2" charset="0"/>
              </a:rPr>
              <a:t>Some have been in the collections for nearly 100 years, so you will see that some of the bumblebees are dusty. Over this time, some of their colours may have faded or changed slightly from what you might see in living bumblebees.</a:t>
            </a:r>
          </a:p>
          <a:p>
            <a:pPr marL="0" indent="0">
              <a:buNone/>
            </a:pPr>
            <a:endParaRPr lang="en-GB" dirty="0">
              <a:latin typeface="Work Sans" pitchFamily="2" charset="0"/>
            </a:endParaRPr>
          </a:p>
          <a:p>
            <a:pPr marL="0" indent="0">
              <a:buNone/>
            </a:pPr>
            <a:r>
              <a:rPr lang="en-GB" dirty="0">
                <a:latin typeface="Work Sans" pitchFamily="2" charset="0"/>
              </a:rPr>
              <a:t>The deck is divided into 7 sets. Sets 1 - 6 are intended to be the main working sets for students. Each set consists of 10 cards, 2 from each of 5 common UK species. Set 7 contains 18 cards that can be used to add complexity to the activities.  </a:t>
            </a:r>
          </a:p>
          <a:p>
            <a:pPr marL="0" indent="0">
              <a:buNone/>
            </a:pPr>
            <a:endParaRPr lang="en-GB" dirty="0">
              <a:latin typeface="Work Sans" pitchFamily="2" charset="0"/>
            </a:endParaRPr>
          </a:p>
          <a:p>
            <a:pPr marL="0" indent="0">
              <a:buNone/>
            </a:pPr>
            <a:endParaRPr lang="en-GB" dirty="0">
              <a:latin typeface="Work Sans" pitchFamily="2" charset="0"/>
            </a:endParaRPr>
          </a:p>
          <a:p>
            <a:pPr marL="0" indent="0">
              <a:buNone/>
            </a:pPr>
            <a:endParaRPr lang="en-GB" dirty="0">
              <a:latin typeface="Work Sans" pitchFamily="2" charset="0"/>
            </a:endParaRPr>
          </a:p>
        </p:txBody>
      </p:sp>
    </p:spTree>
    <p:extLst>
      <p:ext uri="{BB962C8B-B14F-4D97-AF65-F5344CB8AC3E}">
        <p14:creationId xmlns:p14="http://schemas.microsoft.com/office/powerpoint/2010/main" val="4196221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BAE567DA-9409-3A0C-2828-6C7E88D3237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790B307-9943-7952-C726-7B8E1036F59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0" cy="3220275"/>
          </a:xfrm>
          <a:prstGeom prst="rect">
            <a:avLst/>
          </a:prstGeom>
        </p:spPr>
      </p:pic>
      <p:pic>
        <p:nvPicPr>
          <p:cNvPr id="15" name="Picture 14">
            <a:extLst>
              <a:ext uri="{FF2B5EF4-FFF2-40B4-BE49-F238E27FC236}">
                <a16:creationId xmlns:a16="http://schemas.microsoft.com/office/drawing/2014/main" id="{FAB2C2AF-9773-9D91-E97D-E34CD0D11AB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24557" y="153065"/>
            <a:ext cx="4539550" cy="3220275"/>
          </a:xfrm>
          <a:prstGeom prst="rect">
            <a:avLst/>
          </a:prstGeom>
        </p:spPr>
      </p:pic>
    </p:spTree>
    <p:extLst>
      <p:ext uri="{BB962C8B-B14F-4D97-AF65-F5344CB8AC3E}">
        <p14:creationId xmlns:p14="http://schemas.microsoft.com/office/powerpoint/2010/main" val="3854187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53F9129D-763F-4495-B3C4-A989530A7BC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39C8629-F806-B3E4-80D8-24BC4608034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0" cy="3220276"/>
          </a:xfrm>
          <a:prstGeom prst="rect">
            <a:avLst/>
          </a:prstGeom>
        </p:spPr>
      </p:pic>
      <p:pic>
        <p:nvPicPr>
          <p:cNvPr id="11" name="Picture 10">
            <a:extLst>
              <a:ext uri="{FF2B5EF4-FFF2-40B4-BE49-F238E27FC236}">
                <a16:creationId xmlns:a16="http://schemas.microsoft.com/office/drawing/2014/main" id="{403AA80D-E1FB-B308-DE47-DC11345336A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0" y="3500564"/>
            <a:ext cx="4539550" cy="3220276"/>
          </a:xfrm>
          <a:prstGeom prst="rect">
            <a:avLst/>
          </a:prstGeom>
        </p:spPr>
      </p:pic>
      <p:pic>
        <p:nvPicPr>
          <p:cNvPr id="13" name="Picture 12">
            <a:extLst>
              <a:ext uri="{FF2B5EF4-FFF2-40B4-BE49-F238E27FC236}">
                <a16:creationId xmlns:a16="http://schemas.microsoft.com/office/drawing/2014/main" id="{1CFACF29-13E7-D674-95C8-81ED2B24528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7" y="3500564"/>
            <a:ext cx="4539550" cy="3220276"/>
          </a:xfrm>
          <a:prstGeom prst="rect">
            <a:avLst/>
          </a:prstGeom>
        </p:spPr>
      </p:pic>
      <p:pic>
        <p:nvPicPr>
          <p:cNvPr id="15" name="Picture 14">
            <a:extLst>
              <a:ext uri="{FF2B5EF4-FFF2-40B4-BE49-F238E27FC236}">
                <a16:creationId xmlns:a16="http://schemas.microsoft.com/office/drawing/2014/main" id="{A004D693-CD8C-CF12-EB93-DBDD204F1043}"/>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7" y="153065"/>
            <a:ext cx="4539550" cy="3220276"/>
          </a:xfrm>
          <a:prstGeom prst="rect">
            <a:avLst/>
          </a:prstGeom>
        </p:spPr>
      </p:pic>
    </p:spTree>
    <p:extLst>
      <p:ext uri="{BB962C8B-B14F-4D97-AF65-F5344CB8AC3E}">
        <p14:creationId xmlns:p14="http://schemas.microsoft.com/office/powerpoint/2010/main" val="2738237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06AF6FE0-C515-4856-9EB7-610F535D4F5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D0729DA-E8FE-93D0-DAD8-E883C228F7F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0" cy="3220275"/>
          </a:xfrm>
          <a:prstGeom prst="rect">
            <a:avLst/>
          </a:prstGeom>
        </p:spPr>
      </p:pic>
      <p:pic>
        <p:nvPicPr>
          <p:cNvPr id="11" name="Picture 10">
            <a:extLst>
              <a:ext uri="{FF2B5EF4-FFF2-40B4-BE49-F238E27FC236}">
                <a16:creationId xmlns:a16="http://schemas.microsoft.com/office/drawing/2014/main" id="{4ED3A7B8-B772-B4DD-F849-D7AD3C80F3A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0" y="3500564"/>
            <a:ext cx="4539550" cy="3220275"/>
          </a:xfrm>
          <a:prstGeom prst="rect">
            <a:avLst/>
          </a:prstGeom>
        </p:spPr>
      </p:pic>
      <p:pic>
        <p:nvPicPr>
          <p:cNvPr id="13" name="Picture 12">
            <a:extLst>
              <a:ext uri="{FF2B5EF4-FFF2-40B4-BE49-F238E27FC236}">
                <a16:creationId xmlns:a16="http://schemas.microsoft.com/office/drawing/2014/main" id="{B05E01BC-65DE-552F-4CE6-43FB776871A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7" y="3500564"/>
            <a:ext cx="4539550" cy="3220275"/>
          </a:xfrm>
          <a:prstGeom prst="rect">
            <a:avLst/>
          </a:prstGeom>
        </p:spPr>
      </p:pic>
      <p:pic>
        <p:nvPicPr>
          <p:cNvPr id="15" name="Picture 14">
            <a:extLst>
              <a:ext uri="{FF2B5EF4-FFF2-40B4-BE49-F238E27FC236}">
                <a16:creationId xmlns:a16="http://schemas.microsoft.com/office/drawing/2014/main" id="{3DE00586-1514-B7B3-0D1F-B44B0C0312D7}"/>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7" y="153065"/>
            <a:ext cx="4539550" cy="3220275"/>
          </a:xfrm>
          <a:prstGeom prst="rect">
            <a:avLst/>
          </a:prstGeom>
        </p:spPr>
      </p:pic>
    </p:spTree>
    <p:extLst>
      <p:ext uri="{BB962C8B-B14F-4D97-AF65-F5344CB8AC3E}">
        <p14:creationId xmlns:p14="http://schemas.microsoft.com/office/powerpoint/2010/main" val="4109248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792E24DA-392B-ED0C-446A-995983C97B0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984EB28-31BB-F1F7-FF44-AE452B4907E3}"/>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1" y="153065"/>
            <a:ext cx="4539548" cy="3220275"/>
          </a:xfrm>
          <a:prstGeom prst="rect">
            <a:avLst/>
          </a:prstGeom>
        </p:spPr>
      </p:pic>
      <p:pic>
        <p:nvPicPr>
          <p:cNvPr id="15" name="Picture 14">
            <a:extLst>
              <a:ext uri="{FF2B5EF4-FFF2-40B4-BE49-F238E27FC236}">
                <a16:creationId xmlns:a16="http://schemas.microsoft.com/office/drawing/2014/main" id="{79A38265-9D62-24E4-CD38-DF630268B3A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24558" y="153065"/>
            <a:ext cx="4539548" cy="3220275"/>
          </a:xfrm>
          <a:prstGeom prst="rect">
            <a:avLst/>
          </a:prstGeom>
        </p:spPr>
      </p:pic>
    </p:spTree>
    <p:extLst>
      <p:ext uri="{BB962C8B-B14F-4D97-AF65-F5344CB8AC3E}">
        <p14:creationId xmlns:p14="http://schemas.microsoft.com/office/powerpoint/2010/main" val="4052394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DCB2402D-7357-61F7-714E-BDC9AF89E48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FF8C7D9-BFED-DA47-A0C8-5B9ADD2677E4}"/>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0" cy="3220275"/>
          </a:xfrm>
          <a:prstGeom prst="rect">
            <a:avLst/>
          </a:prstGeom>
        </p:spPr>
      </p:pic>
      <p:pic>
        <p:nvPicPr>
          <p:cNvPr id="11" name="Picture 10">
            <a:extLst>
              <a:ext uri="{FF2B5EF4-FFF2-40B4-BE49-F238E27FC236}">
                <a16:creationId xmlns:a16="http://schemas.microsoft.com/office/drawing/2014/main" id="{994C443D-F803-B4E2-1C67-DADB73561A9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0" y="3500564"/>
            <a:ext cx="4539550" cy="3220275"/>
          </a:xfrm>
          <a:prstGeom prst="rect">
            <a:avLst/>
          </a:prstGeom>
        </p:spPr>
      </p:pic>
      <p:pic>
        <p:nvPicPr>
          <p:cNvPr id="13" name="Picture 12">
            <a:extLst>
              <a:ext uri="{FF2B5EF4-FFF2-40B4-BE49-F238E27FC236}">
                <a16:creationId xmlns:a16="http://schemas.microsoft.com/office/drawing/2014/main" id="{4D8AF6C3-4138-B731-779F-4032BEE376C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7" y="3500564"/>
            <a:ext cx="4539550" cy="3220275"/>
          </a:xfrm>
          <a:prstGeom prst="rect">
            <a:avLst/>
          </a:prstGeom>
        </p:spPr>
      </p:pic>
      <p:pic>
        <p:nvPicPr>
          <p:cNvPr id="15" name="Picture 14">
            <a:extLst>
              <a:ext uri="{FF2B5EF4-FFF2-40B4-BE49-F238E27FC236}">
                <a16:creationId xmlns:a16="http://schemas.microsoft.com/office/drawing/2014/main" id="{D0C91446-57FB-F47B-E037-25F80D57E8D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7" y="153065"/>
            <a:ext cx="4539550" cy="3220275"/>
          </a:xfrm>
          <a:prstGeom prst="rect">
            <a:avLst/>
          </a:prstGeom>
        </p:spPr>
      </p:pic>
    </p:spTree>
    <p:extLst>
      <p:ext uri="{BB962C8B-B14F-4D97-AF65-F5344CB8AC3E}">
        <p14:creationId xmlns:p14="http://schemas.microsoft.com/office/powerpoint/2010/main" val="948673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4C59FDEA-235B-45B4-DEC1-81B5F8DE8D7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E1AF01D-0452-4488-3F21-A328C156A337}"/>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1" y="153065"/>
            <a:ext cx="4539548" cy="3220275"/>
          </a:xfrm>
          <a:prstGeom prst="rect">
            <a:avLst/>
          </a:prstGeom>
        </p:spPr>
      </p:pic>
      <p:pic>
        <p:nvPicPr>
          <p:cNvPr id="15" name="Picture 14">
            <a:extLst>
              <a:ext uri="{FF2B5EF4-FFF2-40B4-BE49-F238E27FC236}">
                <a16:creationId xmlns:a16="http://schemas.microsoft.com/office/drawing/2014/main" id="{B20AD307-F69E-51B2-8A15-7DE0F668F84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24558" y="153065"/>
            <a:ext cx="4539548" cy="3220275"/>
          </a:xfrm>
          <a:prstGeom prst="rect">
            <a:avLst/>
          </a:prstGeom>
        </p:spPr>
      </p:pic>
    </p:spTree>
    <p:extLst>
      <p:ext uri="{BB962C8B-B14F-4D97-AF65-F5344CB8AC3E}">
        <p14:creationId xmlns:p14="http://schemas.microsoft.com/office/powerpoint/2010/main" val="1768493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242EEC0E-F131-ED15-8EBE-AB1F4D1748E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757A186-56D4-3E92-A429-1EFB3CF2D08D}"/>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13452" y="180150"/>
            <a:ext cx="4539548" cy="3220275"/>
          </a:xfrm>
          <a:prstGeom prst="rect">
            <a:avLst/>
          </a:prstGeom>
        </p:spPr>
      </p:pic>
      <p:pic>
        <p:nvPicPr>
          <p:cNvPr id="13" name="Picture 12">
            <a:extLst>
              <a:ext uri="{FF2B5EF4-FFF2-40B4-BE49-F238E27FC236}">
                <a16:creationId xmlns:a16="http://schemas.microsoft.com/office/drawing/2014/main" id="{E04E48D0-7A41-86BA-C9BB-2F392EA3AE6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64319" y="180150"/>
            <a:ext cx="4539548" cy="3220275"/>
          </a:xfrm>
          <a:prstGeom prst="rect">
            <a:avLst/>
          </a:prstGeom>
        </p:spPr>
      </p:pic>
      <p:pic>
        <p:nvPicPr>
          <p:cNvPr id="4" name="Picture 3">
            <a:extLst>
              <a:ext uri="{FF2B5EF4-FFF2-40B4-BE49-F238E27FC236}">
                <a16:creationId xmlns:a16="http://schemas.microsoft.com/office/drawing/2014/main" id="{5B81F282-F4D6-2E7B-C7D1-383CDE0224D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13452" y="3496340"/>
            <a:ext cx="4539548" cy="3220274"/>
          </a:xfrm>
          <a:prstGeom prst="rect">
            <a:avLst/>
          </a:prstGeom>
        </p:spPr>
      </p:pic>
      <p:pic>
        <p:nvPicPr>
          <p:cNvPr id="5" name="Picture 4">
            <a:extLst>
              <a:ext uri="{FF2B5EF4-FFF2-40B4-BE49-F238E27FC236}">
                <a16:creationId xmlns:a16="http://schemas.microsoft.com/office/drawing/2014/main" id="{19D1AB42-DB75-776D-84C8-296278E8C55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64319" y="3496340"/>
            <a:ext cx="4539548" cy="3220274"/>
          </a:xfrm>
          <a:prstGeom prst="rect">
            <a:avLst/>
          </a:prstGeom>
        </p:spPr>
      </p:pic>
    </p:spTree>
    <p:extLst>
      <p:ext uri="{BB962C8B-B14F-4D97-AF65-F5344CB8AC3E}">
        <p14:creationId xmlns:p14="http://schemas.microsoft.com/office/powerpoint/2010/main" val="1380093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6D1DE686-AF08-081E-C9E8-0E8777A9D56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7E49248-2057-0B16-9D61-487674356E6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02133" y="208726"/>
            <a:ext cx="4539548" cy="3220274"/>
          </a:xfrm>
          <a:prstGeom prst="rect">
            <a:avLst/>
          </a:prstGeom>
        </p:spPr>
      </p:pic>
      <p:pic>
        <p:nvPicPr>
          <p:cNvPr id="13" name="Picture 12">
            <a:extLst>
              <a:ext uri="{FF2B5EF4-FFF2-40B4-BE49-F238E27FC236}">
                <a16:creationId xmlns:a16="http://schemas.microsoft.com/office/drawing/2014/main" id="{8BC3BBE2-4FD3-708C-55CD-4B07D1DFB2B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953000" y="208726"/>
            <a:ext cx="4539548" cy="3220274"/>
          </a:xfrm>
          <a:prstGeom prst="rect">
            <a:avLst/>
          </a:prstGeom>
        </p:spPr>
      </p:pic>
    </p:spTree>
    <p:extLst>
      <p:ext uri="{BB962C8B-B14F-4D97-AF65-F5344CB8AC3E}">
        <p14:creationId xmlns:p14="http://schemas.microsoft.com/office/powerpoint/2010/main" val="2009913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2589B185-B6E7-75CF-8B48-9B639A7FB5F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24D2C28-ECC8-9DEA-7112-6EAF866358E2}"/>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1" y="153065"/>
            <a:ext cx="4539548" cy="3220275"/>
          </a:xfrm>
          <a:prstGeom prst="rect">
            <a:avLst/>
          </a:prstGeom>
        </p:spPr>
      </p:pic>
      <p:pic>
        <p:nvPicPr>
          <p:cNvPr id="11" name="Picture 10">
            <a:extLst>
              <a:ext uri="{FF2B5EF4-FFF2-40B4-BE49-F238E27FC236}">
                <a16:creationId xmlns:a16="http://schemas.microsoft.com/office/drawing/2014/main" id="{A48251FA-1DD3-298B-3555-7C56F39E330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1" y="3500564"/>
            <a:ext cx="4539548" cy="3220275"/>
          </a:xfrm>
          <a:prstGeom prst="rect">
            <a:avLst/>
          </a:prstGeom>
        </p:spPr>
      </p:pic>
      <p:pic>
        <p:nvPicPr>
          <p:cNvPr id="13" name="Picture 12">
            <a:extLst>
              <a:ext uri="{FF2B5EF4-FFF2-40B4-BE49-F238E27FC236}">
                <a16:creationId xmlns:a16="http://schemas.microsoft.com/office/drawing/2014/main" id="{CA7C46CF-6821-E9EE-6E0D-C076A1B4F3D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8" y="3500564"/>
            <a:ext cx="4539548" cy="3220275"/>
          </a:xfrm>
          <a:prstGeom prst="rect">
            <a:avLst/>
          </a:prstGeom>
        </p:spPr>
      </p:pic>
      <p:pic>
        <p:nvPicPr>
          <p:cNvPr id="15" name="Picture 14">
            <a:extLst>
              <a:ext uri="{FF2B5EF4-FFF2-40B4-BE49-F238E27FC236}">
                <a16:creationId xmlns:a16="http://schemas.microsoft.com/office/drawing/2014/main" id="{22BD6071-3147-478C-4A55-55A0329BD78D}"/>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8" y="153065"/>
            <a:ext cx="4539548" cy="3220275"/>
          </a:xfrm>
          <a:prstGeom prst="rect">
            <a:avLst/>
          </a:prstGeom>
        </p:spPr>
      </p:pic>
    </p:spTree>
    <p:extLst>
      <p:ext uri="{BB962C8B-B14F-4D97-AF65-F5344CB8AC3E}">
        <p14:creationId xmlns:p14="http://schemas.microsoft.com/office/powerpoint/2010/main" val="3426882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C7E254AD-8FE0-D7B9-1A00-0755FE52ADC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534AA90-FC6B-EACA-4E30-1010E5AB899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1" y="153065"/>
            <a:ext cx="4539548" cy="3220274"/>
          </a:xfrm>
          <a:prstGeom prst="rect">
            <a:avLst/>
          </a:prstGeom>
        </p:spPr>
      </p:pic>
      <p:pic>
        <p:nvPicPr>
          <p:cNvPr id="15" name="Picture 14">
            <a:extLst>
              <a:ext uri="{FF2B5EF4-FFF2-40B4-BE49-F238E27FC236}">
                <a16:creationId xmlns:a16="http://schemas.microsoft.com/office/drawing/2014/main" id="{86087F31-2117-2085-4753-ACFEB647F29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24558" y="153065"/>
            <a:ext cx="4539548" cy="3220274"/>
          </a:xfrm>
          <a:prstGeom prst="rect">
            <a:avLst/>
          </a:prstGeom>
        </p:spPr>
      </p:pic>
    </p:spTree>
    <p:extLst>
      <p:ext uri="{BB962C8B-B14F-4D97-AF65-F5344CB8AC3E}">
        <p14:creationId xmlns:p14="http://schemas.microsoft.com/office/powerpoint/2010/main" val="1038161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F7055-388F-CCD6-E325-18A66EFFBF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29070-FD8D-44AB-0E54-DFDE753634B3}"/>
              </a:ext>
            </a:extLst>
          </p:cNvPr>
          <p:cNvSpPr>
            <a:spLocks noGrp="1"/>
          </p:cNvSpPr>
          <p:nvPr>
            <p:ph type="title"/>
          </p:nvPr>
        </p:nvSpPr>
        <p:spPr/>
        <p:txBody>
          <a:bodyPr/>
          <a:lstStyle/>
          <a:p>
            <a:r>
              <a:rPr lang="en-GB" dirty="0"/>
              <a:t>Set 7</a:t>
            </a:r>
          </a:p>
        </p:txBody>
      </p:sp>
      <p:sp>
        <p:nvSpPr>
          <p:cNvPr id="5" name="TextBox 4">
            <a:extLst>
              <a:ext uri="{FF2B5EF4-FFF2-40B4-BE49-F238E27FC236}">
                <a16:creationId xmlns:a16="http://schemas.microsoft.com/office/drawing/2014/main" id="{27E31623-C47B-36C9-B24D-1D9241B6CAB3}"/>
              </a:ext>
            </a:extLst>
          </p:cNvPr>
          <p:cNvSpPr txBox="1"/>
          <p:nvPr/>
        </p:nvSpPr>
        <p:spPr>
          <a:xfrm>
            <a:off x="447806" y="1020475"/>
            <a:ext cx="5779244" cy="4390626"/>
          </a:xfrm>
          <a:prstGeom prst="rect">
            <a:avLst/>
          </a:prstGeom>
          <a:noFill/>
        </p:spPr>
        <p:txBody>
          <a:bodyPr wrap="square">
            <a:spAutoFit/>
          </a:bodyPr>
          <a:lstStyle/>
          <a:p>
            <a:pPr marL="0" indent="0">
              <a:lnSpc>
                <a:spcPct val="120000"/>
              </a:lnSpc>
              <a:buNone/>
            </a:pPr>
            <a:r>
              <a:rPr lang="en-GB" sz="1600" dirty="0">
                <a:latin typeface="Work Sans" pitchFamily="2" charset="0"/>
              </a:rPr>
              <a:t>Cards 701-706 are </a:t>
            </a:r>
            <a:r>
              <a:rPr lang="en-GB" sz="1600" b="1" dirty="0">
                <a:latin typeface="Work Sans" pitchFamily="2" charset="0"/>
              </a:rPr>
              <a:t>drone red-tailed bumblebees</a:t>
            </a:r>
            <a:r>
              <a:rPr lang="en-GB" sz="1600" dirty="0">
                <a:latin typeface="Work Sans" pitchFamily="2" charset="0"/>
              </a:rPr>
              <a:t>.</a:t>
            </a:r>
          </a:p>
          <a:p>
            <a:pPr marL="0" indent="0">
              <a:lnSpc>
                <a:spcPct val="120000"/>
              </a:lnSpc>
              <a:buNone/>
            </a:pPr>
            <a:r>
              <a:rPr lang="en-GB" sz="1600" dirty="0">
                <a:latin typeface="Work Sans" pitchFamily="2" charset="0"/>
              </a:rPr>
              <a:t>These are included to illustrate </a:t>
            </a:r>
            <a:r>
              <a:rPr lang="en-GB" sz="1600" i="1" dirty="0">
                <a:latin typeface="Work Sans" pitchFamily="2" charset="0"/>
              </a:rPr>
              <a:t>polymorphism</a:t>
            </a:r>
            <a:r>
              <a:rPr lang="en-GB" sz="1600" dirty="0">
                <a:latin typeface="Work Sans" pitchFamily="2" charset="0"/>
              </a:rPr>
              <a:t>. This is where there are different forms within a species. Sexual dimorphism is a type of polymorphism where there are two forms associated with reproduction. In social insects like bees and ants, a single species can have three or more different forms (also called castes) associated with different roles, which can include queens, guards, nurses, or foragers. </a:t>
            </a:r>
          </a:p>
          <a:p>
            <a:pPr marL="0" indent="0">
              <a:lnSpc>
                <a:spcPct val="120000"/>
              </a:lnSpc>
              <a:buNone/>
            </a:pPr>
            <a:endParaRPr lang="en-GB" sz="1000" dirty="0">
              <a:latin typeface="Work Sans" pitchFamily="2" charset="0"/>
            </a:endParaRPr>
          </a:p>
          <a:p>
            <a:pPr marL="0" indent="0">
              <a:lnSpc>
                <a:spcPct val="120000"/>
              </a:lnSpc>
              <a:buNone/>
            </a:pPr>
            <a:r>
              <a:rPr lang="en-GB" sz="1600" dirty="0">
                <a:latin typeface="Work Sans" pitchFamily="2" charset="0"/>
              </a:rPr>
              <a:t>Cards 707-712 are </a:t>
            </a:r>
            <a:r>
              <a:rPr lang="en-GB" sz="1600" b="1" dirty="0">
                <a:latin typeface="Work Sans" pitchFamily="2" charset="0"/>
              </a:rPr>
              <a:t>early-bumblebees</a:t>
            </a:r>
            <a:endParaRPr lang="en-GB" sz="1600" dirty="0">
              <a:latin typeface="Work Sans" pitchFamily="2" charset="0"/>
            </a:endParaRPr>
          </a:p>
          <a:p>
            <a:pPr marL="0" indent="0">
              <a:lnSpc>
                <a:spcPct val="120000"/>
              </a:lnSpc>
              <a:buNone/>
            </a:pPr>
            <a:r>
              <a:rPr lang="en-GB" sz="1600" dirty="0">
                <a:latin typeface="Work Sans" pitchFamily="2" charset="0"/>
              </a:rPr>
              <a:t>At first, these look similar to the drone red-tailed bumblebees, but a close inspection reveals they have black heads and red/orange hairs only on the last segment of their abdomen. </a:t>
            </a:r>
          </a:p>
        </p:txBody>
      </p:sp>
      <p:pic>
        <p:nvPicPr>
          <p:cNvPr id="6" name="Picture 5">
            <a:extLst>
              <a:ext uri="{FF2B5EF4-FFF2-40B4-BE49-F238E27FC236}">
                <a16:creationId xmlns:a16="http://schemas.microsoft.com/office/drawing/2014/main" id="{091E52BD-31B0-D706-D3F8-B1D5A751D7D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68738" y="572800"/>
            <a:ext cx="3314681" cy="2351375"/>
          </a:xfrm>
          <a:prstGeom prst="rect">
            <a:avLst/>
          </a:prstGeom>
        </p:spPr>
      </p:pic>
      <p:pic>
        <p:nvPicPr>
          <p:cNvPr id="7" name="Picture 6">
            <a:extLst>
              <a:ext uri="{FF2B5EF4-FFF2-40B4-BE49-F238E27FC236}">
                <a16:creationId xmlns:a16="http://schemas.microsoft.com/office/drawing/2014/main" id="{A4FF9988-B78C-CC69-0159-B13596DF042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68738" y="3703906"/>
            <a:ext cx="3314681" cy="2351375"/>
          </a:xfrm>
          <a:prstGeom prst="rect">
            <a:avLst/>
          </a:prstGeom>
        </p:spPr>
      </p:pic>
      <p:sp>
        <p:nvSpPr>
          <p:cNvPr id="8" name="TextBox 7">
            <a:extLst>
              <a:ext uri="{FF2B5EF4-FFF2-40B4-BE49-F238E27FC236}">
                <a16:creationId xmlns:a16="http://schemas.microsoft.com/office/drawing/2014/main" id="{1E3ADC21-30A8-2B16-39FD-86D195C830DB}"/>
              </a:ext>
            </a:extLst>
          </p:cNvPr>
          <p:cNvSpPr txBox="1"/>
          <p:nvPr/>
        </p:nvSpPr>
        <p:spPr>
          <a:xfrm>
            <a:off x="7117754" y="2943758"/>
            <a:ext cx="2686954" cy="307777"/>
          </a:xfrm>
          <a:prstGeom prst="rect">
            <a:avLst/>
          </a:prstGeom>
          <a:noFill/>
        </p:spPr>
        <p:txBody>
          <a:bodyPr wrap="none" rtlCol="0">
            <a:spAutoFit/>
          </a:bodyPr>
          <a:lstStyle/>
          <a:p>
            <a:r>
              <a:rPr lang="en-GB" sz="1400" dirty="0">
                <a:latin typeface="Work Sans" pitchFamily="2" charset="0"/>
              </a:rPr>
              <a:t>Drone red-tailed bumblebee</a:t>
            </a:r>
          </a:p>
        </p:txBody>
      </p:sp>
      <p:sp>
        <p:nvSpPr>
          <p:cNvPr id="9" name="TextBox 8">
            <a:extLst>
              <a:ext uri="{FF2B5EF4-FFF2-40B4-BE49-F238E27FC236}">
                <a16:creationId xmlns:a16="http://schemas.microsoft.com/office/drawing/2014/main" id="{E31612D2-7758-32DC-0081-6E4EB58BE342}"/>
              </a:ext>
            </a:extLst>
          </p:cNvPr>
          <p:cNvSpPr txBox="1"/>
          <p:nvPr/>
        </p:nvSpPr>
        <p:spPr>
          <a:xfrm>
            <a:off x="7455538" y="6055281"/>
            <a:ext cx="2327881" cy="307777"/>
          </a:xfrm>
          <a:prstGeom prst="rect">
            <a:avLst/>
          </a:prstGeom>
          <a:noFill/>
        </p:spPr>
        <p:txBody>
          <a:bodyPr wrap="none" rtlCol="0">
            <a:spAutoFit/>
          </a:bodyPr>
          <a:lstStyle/>
          <a:p>
            <a:r>
              <a:rPr lang="en-GB" sz="1400" dirty="0">
                <a:latin typeface="Work Sans" pitchFamily="2" charset="0"/>
              </a:rPr>
              <a:t>Worker early bumblebee</a:t>
            </a:r>
          </a:p>
        </p:txBody>
      </p:sp>
    </p:spTree>
    <p:extLst>
      <p:ext uri="{BB962C8B-B14F-4D97-AF65-F5344CB8AC3E}">
        <p14:creationId xmlns:p14="http://schemas.microsoft.com/office/powerpoint/2010/main" val="1827810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7BE3F-928A-F253-0AC8-270043A2788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168678" y="3002190"/>
            <a:ext cx="4539548" cy="2155795"/>
          </a:xfrm>
          <a:prstGeom prst="rect">
            <a:avLst/>
          </a:prstGeom>
        </p:spPr>
      </p:pic>
      <p:pic>
        <p:nvPicPr>
          <p:cNvPr id="6" name="Picture 5">
            <a:extLst>
              <a:ext uri="{FF2B5EF4-FFF2-40B4-BE49-F238E27FC236}">
                <a16:creationId xmlns:a16="http://schemas.microsoft.com/office/drawing/2014/main" id="{55BC96BC-D3F8-EB50-E548-963A6456A45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95893" y="3002188"/>
            <a:ext cx="4539551" cy="2155795"/>
          </a:xfrm>
          <a:prstGeom prst="rect">
            <a:avLst/>
          </a:prstGeom>
        </p:spPr>
      </p:pic>
      <p:sp>
        <p:nvSpPr>
          <p:cNvPr id="7" name="TextBox 6">
            <a:extLst>
              <a:ext uri="{FF2B5EF4-FFF2-40B4-BE49-F238E27FC236}">
                <a16:creationId xmlns:a16="http://schemas.microsoft.com/office/drawing/2014/main" id="{08CD5E4F-CCEF-5632-0479-C730FDD5E16C}"/>
              </a:ext>
            </a:extLst>
          </p:cNvPr>
          <p:cNvSpPr txBox="1"/>
          <p:nvPr/>
        </p:nvSpPr>
        <p:spPr>
          <a:xfrm>
            <a:off x="395893" y="5218956"/>
            <a:ext cx="3119765" cy="338554"/>
          </a:xfrm>
          <a:prstGeom prst="rect">
            <a:avLst/>
          </a:prstGeom>
          <a:noFill/>
        </p:spPr>
        <p:txBody>
          <a:bodyPr wrap="none" rtlCol="0">
            <a:spAutoFit/>
          </a:bodyPr>
          <a:lstStyle/>
          <a:p>
            <a:r>
              <a:rPr lang="en-GB" sz="1600" dirty="0">
                <a:latin typeface="Work Sans" pitchFamily="2" charset="0"/>
              </a:rPr>
              <a:t>Red-tailed bumblebee queen</a:t>
            </a:r>
          </a:p>
        </p:txBody>
      </p:sp>
      <p:sp>
        <p:nvSpPr>
          <p:cNvPr id="8" name="TextBox 7">
            <a:extLst>
              <a:ext uri="{FF2B5EF4-FFF2-40B4-BE49-F238E27FC236}">
                <a16:creationId xmlns:a16="http://schemas.microsoft.com/office/drawing/2014/main" id="{E04D2D2E-AAA8-60F2-A83C-4EB87E336500}"/>
              </a:ext>
            </a:extLst>
          </p:cNvPr>
          <p:cNvSpPr txBox="1"/>
          <p:nvPr/>
        </p:nvSpPr>
        <p:spPr>
          <a:xfrm>
            <a:off x="5208395" y="5218956"/>
            <a:ext cx="2895344" cy="338554"/>
          </a:xfrm>
          <a:prstGeom prst="rect">
            <a:avLst/>
          </a:prstGeom>
          <a:noFill/>
        </p:spPr>
        <p:txBody>
          <a:bodyPr wrap="none" rtlCol="0">
            <a:spAutoFit/>
          </a:bodyPr>
          <a:lstStyle/>
          <a:p>
            <a:r>
              <a:rPr lang="en-GB" sz="1600" dirty="0">
                <a:latin typeface="Work Sans" pitchFamily="2" charset="0"/>
              </a:rPr>
              <a:t>Ruderal bumblebee female</a:t>
            </a:r>
          </a:p>
        </p:txBody>
      </p:sp>
      <p:sp>
        <p:nvSpPr>
          <p:cNvPr id="9" name="Oval 8">
            <a:extLst>
              <a:ext uri="{FF2B5EF4-FFF2-40B4-BE49-F238E27FC236}">
                <a16:creationId xmlns:a16="http://schemas.microsoft.com/office/drawing/2014/main" id="{BBDD8227-333F-E4AF-824B-2B71D7AFAAE0}"/>
              </a:ext>
            </a:extLst>
          </p:cNvPr>
          <p:cNvSpPr/>
          <p:nvPr/>
        </p:nvSpPr>
        <p:spPr>
          <a:xfrm rot="20534355">
            <a:off x="2756732" y="3817141"/>
            <a:ext cx="1024797" cy="1410016"/>
          </a:xfrm>
          <a:prstGeom prst="ellipse">
            <a:avLst/>
          </a:prstGeom>
          <a:noFill/>
          <a:ln w="76200" cap="flat" cmpd="sng" algn="ctr">
            <a:solidFill>
              <a:schemeClr val="accent2"/>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10" name="TextBox 9">
            <a:extLst>
              <a:ext uri="{FF2B5EF4-FFF2-40B4-BE49-F238E27FC236}">
                <a16:creationId xmlns:a16="http://schemas.microsoft.com/office/drawing/2014/main" id="{6D9B99CD-0D10-8419-B283-D840BD443CD1}"/>
              </a:ext>
            </a:extLst>
          </p:cNvPr>
          <p:cNvSpPr txBox="1"/>
          <p:nvPr/>
        </p:nvSpPr>
        <p:spPr>
          <a:xfrm>
            <a:off x="2912081" y="3348674"/>
            <a:ext cx="1843774" cy="276999"/>
          </a:xfrm>
          <a:prstGeom prst="rect">
            <a:avLst/>
          </a:prstGeom>
          <a:solidFill>
            <a:schemeClr val="bg2"/>
          </a:solidFill>
        </p:spPr>
        <p:txBody>
          <a:bodyPr wrap="none" rtlCol="0">
            <a:spAutoFit/>
          </a:bodyPr>
          <a:lstStyle/>
          <a:p>
            <a:r>
              <a:rPr lang="en-GB" sz="1200" dirty="0">
                <a:latin typeface="Work Sans" pitchFamily="2" charset="0"/>
              </a:rPr>
              <a:t>Smooth pollen basket</a:t>
            </a:r>
          </a:p>
        </p:txBody>
      </p:sp>
      <p:sp>
        <p:nvSpPr>
          <p:cNvPr id="11" name="Oval 10">
            <a:extLst>
              <a:ext uri="{FF2B5EF4-FFF2-40B4-BE49-F238E27FC236}">
                <a16:creationId xmlns:a16="http://schemas.microsoft.com/office/drawing/2014/main" id="{A691F37F-29AA-EBB0-8B6C-FFCFD173F4CA}"/>
              </a:ext>
            </a:extLst>
          </p:cNvPr>
          <p:cNvSpPr/>
          <p:nvPr/>
        </p:nvSpPr>
        <p:spPr>
          <a:xfrm rot="19648667">
            <a:off x="7257048" y="3494197"/>
            <a:ext cx="875741" cy="1437765"/>
          </a:xfrm>
          <a:prstGeom prst="ellipse">
            <a:avLst/>
          </a:prstGeom>
          <a:noFill/>
          <a:ln w="76200" cap="flat" cmpd="sng" algn="ctr">
            <a:solidFill>
              <a:schemeClr val="accent2"/>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14" name="TextBox 13">
            <a:extLst>
              <a:ext uri="{FF2B5EF4-FFF2-40B4-BE49-F238E27FC236}">
                <a16:creationId xmlns:a16="http://schemas.microsoft.com/office/drawing/2014/main" id="{3EE79420-C601-1349-509A-A935AD447986}"/>
              </a:ext>
            </a:extLst>
          </p:cNvPr>
          <p:cNvSpPr txBox="1"/>
          <p:nvPr/>
        </p:nvSpPr>
        <p:spPr>
          <a:xfrm>
            <a:off x="356176" y="181088"/>
            <a:ext cx="9312333" cy="2433167"/>
          </a:xfrm>
          <a:prstGeom prst="rect">
            <a:avLst/>
          </a:prstGeom>
          <a:noFill/>
        </p:spPr>
        <p:txBody>
          <a:bodyPr wrap="square">
            <a:spAutoFit/>
          </a:bodyPr>
          <a:lstStyle/>
          <a:p>
            <a:pPr marL="0" indent="0">
              <a:lnSpc>
                <a:spcPct val="120000"/>
              </a:lnSpc>
              <a:buNone/>
            </a:pPr>
            <a:r>
              <a:rPr lang="en-GB" sz="1600" dirty="0">
                <a:latin typeface="Work Sans" pitchFamily="2" charset="0"/>
              </a:rPr>
              <a:t>Cards 713-718 are </a:t>
            </a:r>
            <a:r>
              <a:rPr lang="en-GB" sz="1600" b="1" dirty="0">
                <a:latin typeface="Work Sans" pitchFamily="2" charset="0"/>
              </a:rPr>
              <a:t>ruderal bumblebees</a:t>
            </a:r>
            <a:r>
              <a:rPr lang="en-GB" sz="1600" dirty="0">
                <a:latin typeface="Work Sans" pitchFamily="2" charset="0"/>
              </a:rPr>
              <a:t>. </a:t>
            </a:r>
          </a:p>
          <a:p>
            <a:pPr marL="0" indent="0">
              <a:lnSpc>
                <a:spcPct val="120000"/>
              </a:lnSpc>
              <a:buNone/>
            </a:pPr>
            <a:r>
              <a:rPr lang="en-GB" sz="1600" dirty="0">
                <a:latin typeface="Work Sans" pitchFamily="2" charset="0"/>
              </a:rPr>
              <a:t>This species is a type of cuckoo-bumblebee, meaning they lay their eggs in the nests of other bumblebees, like the cuckoo bird lays its eggs in the nests of other birds. Their colouring mimics the red-tailed bumblebee, whose nests they tend to lay their eggs in. They are still pollinators, but they do not need to actively collect pollen to feed their young, relying on the host colony to do that instead. Ruderal bumblebees and other cuckoo species can be recognized by the lack of a pollen basket on their hind legs. In other bumblebee species, the pollen basket is a smooth area surrounded by long hairs.</a:t>
            </a:r>
          </a:p>
        </p:txBody>
      </p:sp>
      <p:sp>
        <p:nvSpPr>
          <p:cNvPr id="15" name="TextBox 14">
            <a:extLst>
              <a:ext uri="{FF2B5EF4-FFF2-40B4-BE49-F238E27FC236}">
                <a16:creationId xmlns:a16="http://schemas.microsoft.com/office/drawing/2014/main" id="{ED175BC5-A72D-C422-3F07-C283943F8D31}"/>
              </a:ext>
            </a:extLst>
          </p:cNvPr>
          <p:cNvSpPr txBox="1"/>
          <p:nvPr/>
        </p:nvSpPr>
        <p:spPr>
          <a:xfrm>
            <a:off x="7370162" y="3101842"/>
            <a:ext cx="2204450" cy="276999"/>
          </a:xfrm>
          <a:prstGeom prst="rect">
            <a:avLst/>
          </a:prstGeom>
          <a:solidFill>
            <a:schemeClr val="bg2"/>
          </a:solidFill>
        </p:spPr>
        <p:txBody>
          <a:bodyPr wrap="none" rtlCol="0">
            <a:spAutoFit/>
          </a:bodyPr>
          <a:lstStyle/>
          <a:p>
            <a:r>
              <a:rPr lang="en-GB" sz="1200" dirty="0">
                <a:latin typeface="Work Sans" pitchFamily="2" charset="0"/>
              </a:rPr>
              <a:t>Hairs on the flattened area</a:t>
            </a:r>
          </a:p>
        </p:txBody>
      </p:sp>
    </p:spTree>
    <p:extLst>
      <p:ext uri="{BB962C8B-B14F-4D97-AF65-F5344CB8AC3E}">
        <p14:creationId xmlns:p14="http://schemas.microsoft.com/office/powerpoint/2010/main" val="641860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8E1E77-B337-3332-5725-55959926FA87}"/>
              </a:ext>
            </a:extLst>
          </p:cNvPr>
          <p:cNvSpPr>
            <a:spLocks noGrp="1"/>
          </p:cNvSpPr>
          <p:nvPr>
            <p:ph type="title"/>
          </p:nvPr>
        </p:nvSpPr>
        <p:spPr/>
        <p:txBody>
          <a:bodyPr/>
          <a:lstStyle/>
          <a:p>
            <a:r>
              <a:rPr lang="en-GB" dirty="0">
                <a:latin typeface="Work Sans" pitchFamily="2" charset="0"/>
              </a:rPr>
              <a:t>Decoding the card numbers</a:t>
            </a:r>
          </a:p>
        </p:txBody>
      </p:sp>
      <p:pic>
        <p:nvPicPr>
          <p:cNvPr id="7" name="Picture 6">
            <a:extLst>
              <a:ext uri="{FF2B5EF4-FFF2-40B4-BE49-F238E27FC236}">
                <a16:creationId xmlns:a16="http://schemas.microsoft.com/office/drawing/2014/main" id="{A145F285-62DF-E973-B045-3375E4E3BD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806" y="1596109"/>
            <a:ext cx="4037960" cy="2864457"/>
          </a:xfrm>
          <a:prstGeom prst="rect">
            <a:avLst/>
          </a:prstGeom>
        </p:spPr>
      </p:pic>
      <p:sp>
        <p:nvSpPr>
          <p:cNvPr id="8" name="TextBox 7">
            <a:extLst>
              <a:ext uri="{FF2B5EF4-FFF2-40B4-BE49-F238E27FC236}">
                <a16:creationId xmlns:a16="http://schemas.microsoft.com/office/drawing/2014/main" id="{7AFE17C2-1BEA-E017-D2E1-517F19791285}"/>
              </a:ext>
            </a:extLst>
          </p:cNvPr>
          <p:cNvSpPr txBox="1"/>
          <p:nvPr/>
        </p:nvSpPr>
        <p:spPr>
          <a:xfrm>
            <a:off x="4485766" y="1900412"/>
            <a:ext cx="1475682" cy="461665"/>
          </a:xfrm>
          <a:prstGeom prst="rect">
            <a:avLst/>
          </a:prstGeom>
          <a:solidFill>
            <a:schemeClr val="bg1"/>
          </a:solidFill>
        </p:spPr>
        <p:txBody>
          <a:bodyPr wrap="square" rtlCol="0">
            <a:spAutoFit/>
          </a:bodyPr>
          <a:lstStyle/>
          <a:p>
            <a:r>
              <a:rPr lang="en-GB" sz="1200" dirty="0">
                <a:latin typeface="Work Sans" pitchFamily="2" charset="0"/>
              </a:rPr>
              <a:t>Millimetre scale (3cm total)</a:t>
            </a:r>
          </a:p>
        </p:txBody>
      </p:sp>
      <p:sp>
        <p:nvSpPr>
          <p:cNvPr id="11" name="TextBox 10">
            <a:extLst>
              <a:ext uri="{FF2B5EF4-FFF2-40B4-BE49-F238E27FC236}">
                <a16:creationId xmlns:a16="http://schemas.microsoft.com/office/drawing/2014/main" id="{38EB8990-9C1B-424C-BF04-BBA58C4E8483}"/>
              </a:ext>
            </a:extLst>
          </p:cNvPr>
          <p:cNvSpPr txBox="1"/>
          <p:nvPr/>
        </p:nvSpPr>
        <p:spPr>
          <a:xfrm>
            <a:off x="4757425" y="4098987"/>
            <a:ext cx="1168910" cy="276999"/>
          </a:xfrm>
          <a:prstGeom prst="rect">
            <a:avLst/>
          </a:prstGeom>
          <a:noFill/>
        </p:spPr>
        <p:txBody>
          <a:bodyPr wrap="none" rtlCol="0">
            <a:spAutoFit/>
          </a:bodyPr>
          <a:lstStyle/>
          <a:p>
            <a:r>
              <a:rPr lang="en-GB" sz="1200" dirty="0">
                <a:latin typeface="Work Sans" pitchFamily="2" charset="0"/>
              </a:rPr>
              <a:t>Card number</a:t>
            </a:r>
          </a:p>
        </p:txBody>
      </p:sp>
      <p:graphicFrame>
        <p:nvGraphicFramePr>
          <p:cNvPr id="15" name="Table 14">
            <a:extLst>
              <a:ext uri="{FF2B5EF4-FFF2-40B4-BE49-F238E27FC236}">
                <a16:creationId xmlns:a16="http://schemas.microsoft.com/office/drawing/2014/main" id="{D083FA3D-B18D-66D8-57F6-6658B1447930}"/>
              </a:ext>
            </a:extLst>
          </p:cNvPr>
          <p:cNvGraphicFramePr>
            <a:graphicFrameLocks noGrp="1"/>
          </p:cNvGraphicFramePr>
          <p:nvPr>
            <p:extLst>
              <p:ext uri="{D42A27DB-BD31-4B8C-83A1-F6EECF244321}">
                <p14:modId xmlns:p14="http://schemas.microsoft.com/office/powerpoint/2010/main" val="3966275350"/>
              </p:ext>
            </p:extLst>
          </p:nvPr>
        </p:nvGraphicFramePr>
        <p:xfrm>
          <a:off x="6602674" y="1596109"/>
          <a:ext cx="2775004" cy="2081195"/>
        </p:xfrm>
        <a:graphic>
          <a:graphicData uri="http://schemas.openxmlformats.org/drawingml/2006/table">
            <a:tbl>
              <a:tblPr firstRow="1" firstCol="1" bandRow="1">
                <a:tableStyleId>{5C22544A-7EE6-4342-B048-85BDC9FD1C3A}</a:tableStyleId>
              </a:tblPr>
              <a:tblGrid>
                <a:gridCol w="389562">
                  <a:extLst>
                    <a:ext uri="{9D8B030D-6E8A-4147-A177-3AD203B41FA5}">
                      <a16:colId xmlns:a16="http://schemas.microsoft.com/office/drawing/2014/main" val="3192794932"/>
                    </a:ext>
                  </a:extLst>
                </a:gridCol>
                <a:gridCol w="2385442">
                  <a:extLst>
                    <a:ext uri="{9D8B030D-6E8A-4147-A177-3AD203B41FA5}">
                      <a16:colId xmlns:a16="http://schemas.microsoft.com/office/drawing/2014/main" val="2296829152"/>
                    </a:ext>
                  </a:extLst>
                </a:gridCol>
              </a:tblGrid>
              <a:tr h="325126">
                <a:tc gridSpan="2">
                  <a:txBody>
                    <a:bodyPr/>
                    <a:lstStyle/>
                    <a:p>
                      <a:pPr>
                        <a:lnSpc>
                          <a:spcPct val="115000"/>
                        </a:lnSpc>
                        <a:spcAft>
                          <a:spcPts val="800"/>
                        </a:spcAft>
                        <a:buNone/>
                      </a:pPr>
                      <a:r>
                        <a:rPr lang="en-GB" sz="1200" kern="100" dirty="0">
                          <a:effectLst/>
                          <a:latin typeface="Work Sans" pitchFamily="2" charset="0"/>
                        </a:rPr>
                        <a:t>Species numbers</a:t>
                      </a:r>
                      <a:endParaRPr lang="en-GB" sz="1200" kern="100" dirty="0">
                        <a:effectLst/>
                        <a:latin typeface="Work Sans" pitchFamily="2"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340451468"/>
                  </a:ext>
                </a:extLst>
              </a:tr>
              <a:tr h="250867">
                <a:tc>
                  <a:txBody>
                    <a:bodyPr/>
                    <a:lstStyle/>
                    <a:p>
                      <a:pPr>
                        <a:lnSpc>
                          <a:spcPct val="115000"/>
                        </a:lnSpc>
                        <a:spcAft>
                          <a:spcPts val="800"/>
                        </a:spcAft>
                        <a:buNone/>
                      </a:pPr>
                      <a:r>
                        <a:rPr lang="en-GB" sz="1200" kern="100">
                          <a:effectLst/>
                          <a:latin typeface="Work Sans" pitchFamily="2" charset="0"/>
                        </a:rPr>
                        <a:t>01 </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200" kern="100" dirty="0">
                          <a:effectLst/>
                          <a:latin typeface="Work Sans" pitchFamily="2" charset="0"/>
                        </a:rPr>
                        <a:t>White-tailed bumblebee</a:t>
                      </a:r>
                      <a:endParaRPr lang="en-GB" sz="1200" kern="100" dirty="0">
                        <a:effectLst/>
                        <a:latin typeface="Work Sans"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3646810"/>
                  </a:ext>
                </a:extLst>
              </a:tr>
              <a:tr h="250867">
                <a:tc>
                  <a:txBody>
                    <a:bodyPr/>
                    <a:lstStyle/>
                    <a:p>
                      <a:pPr>
                        <a:lnSpc>
                          <a:spcPct val="115000"/>
                        </a:lnSpc>
                        <a:spcAft>
                          <a:spcPts val="800"/>
                        </a:spcAft>
                        <a:buNone/>
                      </a:pPr>
                      <a:r>
                        <a:rPr lang="en-GB" sz="1200" kern="100">
                          <a:effectLst/>
                          <a:latin typeface="Work Sans" pitchFamily="2" charset="0"/>
                        </a:rPr>
                        <a:t>02</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200" kern="100">
                          <a:effectLst/>
                          <a:latin typeface="Work Sans" pitchFamily="2" charset="0"/>
                        </a:rPr>
                        <a:t>Tree bumblebee</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6609944"/>
                  </a:ext>
                </a:extLst>
              </a:tr>
              <a:tr h="250867">
                <a:tc>
                  <a:txBody>
                    <a:bodyPr/>
                    <a:lstStyle/>
                    <a:p>
                      <a:pPr>
                        <a:lnSpc>
                          <a:spcPct val="115000"/>
                        </a:lnSpc>
                        <a:spcAft>
                          <a:spcPts val="800"/>
                        </a:spcAft>
                        <a:buNone/>
                      </a:pPr>
                      <a:r>
                        <a:rPr lang="en-GB" sz="1200" kern="100">
                          <a:effectLst/>
                          <a:latin typeface="Work Sans" pitchFamily="2" charset="0"/>
                        </a:rPr>
                        <a:t>03</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200" kern="100" dirty="0">
                          <a:effectLst/>
                          <a:latin typeface="Work Sans" pitchFamily="2" charset="0"/>
                        </a:rPr>
                        <a:t>Red-tailed bumblebee</a:t>
                      </a:r>
                      <a:endParaRPr lang="en-GB" sz="1200" kern="100" dirty="0">
                        <a:effectLst/>
                        <a:latin typeface="Work Sans"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9537701"/>
                  </a:ext>
                </a:extLst>
              </a:tr>
              <a:tr h="250867">
                <a:tc>
                  <a:txBody>
                    <a:bodyPr/>
                    <a:lstStyle/>
                    <a:p>
                      <a:pPr>
                        <a:lnSpc>
                          <a:spcPct val="115000"/>
                        </a:lnSpc>
                        <a:spcAft>
                          <a:spcPts val="800"/>
                        </a:spcAft>
                        <a:buNone/>
                      </a:pPr>
                      <a:r>
                        <a:rPr lang="en-GB" sz="1200" kern="100">
                          <a:effectLst/>
                          <a:latin typeface="Work Sans" pitchFamily="2" charset="0"/>
                        </a:rPr>
                        <a:t>04</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200" kern="100">
                          <a:effectLst/>
                          <a:latin typeface="Work Sans" pitchFamily="2" charset="0"/>
                        </a:rPr>
                        <a:t>Common carder bumblebee</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3812655"/>
                  </a:ext>
                </a:extLst>
              </a:tr>
              <a:tr h="250867">
                <a:tc>
                  <a:txBody>
                    <a:bodyPr/>
                    <a:lstStyle/>
                    <a:p>
                      <a:pPr>
                        <a:lnSpc>
                          <a:spcPct val="115000"/>
                        </a:lnSpc>
                        <a:spcAft>
                          <a:spcPts val="800"/>
                        </a:spcAft>
                        <a:buNone/>
                      </a:pPr>
                      <a:r>
                        <a:rPr lang="en-GB" sz="1200" kern="100">
                          <a:effectLst/>
                          <a:latin typeface="Work Sans" pitchFamily="2" charset="0"/>
                        </a:rPr>
                        <a:t>05</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200" kern="100">
                          <a:effectLst/>
                          <a:latin typeface="Work Sans" pitchFamily="2" charset="0"/>
                        </a:rPr>
                        <a:t>Buff-tailed bumblebee</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802919"/>
                  </a:ext>
                </a:extLst>
              </a:tr>
              <a:tr h="250867">
                <a:tc>
                  <a:txBody>
                    <a:bodyPr/>
                    <a:lstStyle/>
                    <a:p>
                      <a:pPr>
                        <a:lnSpc>
                          <a:spcPct val="115000"/>
                        </a:lnSpc>
                        <a:spcAft>
                          <a:spcPts val="800"/>
                        </a:spcAft>
                        <a:buNone/>
                      </a:pPr>
                      <a:r>
                        <a:rPr lang="en-GB" sz="1200" kern="100">
                          <a:effectLst/>
                          <a:latin typeface="Work Sans" pitchFamily="2" charset="0"/>
                        </a:rPr>
                        <a:t>06</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200" kern="100">
                          <a:effectLst/>
                          <a:latin typeface="Work Sans" pitchFamily="2" charset="0"/>
                        </a:rPr>
                        <a:t>Early bumblebee</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0613563"/>
                  </a:ext>
                </a:extLst>
              </a:tr>
              <a:tr h="250867">
                <a:tc>
                  <a:txBody>
                    <a:bodyPr/>
                    <a:lstStyle/>
                    <a:p>
                      <a:pPr>
                        <a:lnSpc>
                          <a:spcPct val="115000"/>
                        </a:lnSpc>
                        <a:spcAft>
                          <a:spcPts val="800"/>
                        </a:spcAft>
                        <a:buNone/>
                      </a:pPr>
                      <a:r>
                        <a:rPr lang="en-GB" sz="1200" kern="100">
                          <a:effectLst/>
                          <a:latin typeface="Work Sans" pitchFamily="2" charset="0"/>
                        </a:rPr>
                        <a:t>07</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200" kern="100" dirty="0">
                          <a:effectLst/>
                          <a:latin typeface="Work Sans" pitchFamily="2" charset="0"/>
                        </a:rPr>
                        <a:t>Ruderal bumblebee</a:t>
                      </a:r>
                      <a:endParaRPr lang="en-GB" sz="1200" kern="100" dirty="0">
                        <a:effectLst/>
                        <a:latin typeface="Work Sans"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4092815"/>
                  </a:ext>
                </a:extLst>
              </a:tr>
            </a:tbl>
          </a:graphicData>
        </a:graphic>
      </p:graphicFrame>
      <p:graphicFrame>
        <p:nvGraphicFramePr>
          <p:cNvPr id="16" name="Table 15">
            <a:extLst>
              <a:ext uri="{FF2B5EF4-FFF2-40B4-BE49-F238E27FC236}">
                <a16:creationId xmlns:a16="http://schemas.microsoft.com/office/drawing/2014/main" id="{6C69FF29-B467-E5F3-5AD6-1A2D4FACD99C}"/>
              </a:ext>
            </a:extLst>
          </p:cNvPr>
          <p:cNvGraphicFramePr>
            <a:graphicFrameLocks noGrp="1"/>
          </p:cNvGraphicFramePr>
          <p:nvPr>
            <p:extLst>
              <p:ext uri="{D42A27DB-BD31-4B8C-83A1-F6EECF244321}">
                <p14:modId xmlns:p14="http://schemas.microsoft.com/office/powerpoint/2010/main" val="2658712319"/>
              </p:ext>
            </p:extLst>
          </p:nvPr>
        </p:nvGraphicFramePr>
        <p:xfrm>
          <a:off x="6602673" y="3812774"/>
          <a:ext cx="1888074" cy="1076970"/>
        </p:xfrm>
        <a:graphic>
          <a:graphicData uri="http://schemas.openxmlformats.org/drawingml/2006/table">
            <a:tbl>
              <a:tblPr firstRow="1" firstCol="1" bandRow="1">
                <a:tableStyleId>{5C22544A-7EE6-4342-B048-85BDC9FD1C3A}</a:tableStyleId>
              </a:tblPr>
              <a:tblGrid>
                <a:gridCol w="403315">
                  <a:extLst>
                    <a:ext uri="{9D8B030D-6E8A-4147-A177-3AD203B41FA5}">
                      <a16:colId xmlns:a16="http://schemas.microsoft.com/office/drawing/2014/main" val="2684802312"/>
                    </a:ext>
                  </a:extLst>
                </a:gridCol>
                <a:gridCol w="1484759">
                  <a:extLst>
                    <a:ext uri="{9D8B030D-6E8A-4147-A177-3AD203B41FA5}">
                      <a16:colId xmlns:a16="http://schemas.microsoft.com/office/drawing/2014/main" val="619194265"/>
                    </a:ext>
                  </a:extLst>
                </a:gridCol>
              </a:tblGrid>
              <a:tr h="311948">
                <a:tc gridSpan="2">
                  <a:txBody>
                    <a:bodyPr/>
                    <a:lstStyle/>
                    <a:p>
                      <a:pPr>
                        <a:lnSpc>
                          <a:spcPct val="115000"/>
                        </a:lnSpc>
                        <a:spcAft>
                          <a:spcPts val="800"/>
                        </a:spcAft>
                        <a:buNone/>
                      </a:pPr>
                      <a:r>
                        <a:rPr lang="en-GB" sz="1200" kern="100" dirty="0">
                          <a:effectLst/>
                          <a:latin typeface="Work Sans" pitchFamily="2" charset="0"/>
                        </a:rPr>
                        <a:t>Caste </a:t>
                      </a:r>
                      <a:r>
                        <a:rPr lang="en-GB" sz="1100" kern="100" dirty="0">
                          <a:effectLst/>
                          <a:latin typeface="Work Sans" pitchFamily="2" charset="0"/>
                        </a:rPr>
                        <a:t>numbers</a:t>
                      </a:r>
                      <a:endParaRPr lang="en-GB" sz="1200" kern="100" dirty="0">
                        <a:effectLst/>
                        <a:latin typeface="Work Sans" pitchFamily="2"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593048605"/>
                  </a:ext>
                </a:extLst>
              </a:tr>
              <a:tr h="284721">
                <a:tc>
                  <a:txBody>
                    <a:bodyPr/>
                    <a:lstStyle/>
                    <a:p>
                      <a:pPr>
                        <a:lnSpc>
                          <a:spcPct val="115000"/>
                        </a:lnSpc>
                        <a:spcAft>
                          <a:spcPts val="800"/>
                        </a:spcAft>
                        <a:buNone/>
                      </a:pPr>
                      <a:r>
                        <a:rPr lang="en-GB" sz="1200" kern="100">
                          <a:effectLst/>
                          <a:latin typeface="Work Sans" pitchFamily="2" charset="0"/>
                        </a:rPr>
                        <a:t>01</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200" kern="100" dirty="0">
                          <a:effectLst/>
                          <a:latin typeface="Work Sans" pitchFamily="2" charset="0"/>
                        </a:rPr>
                        <a:t>Worker</a:t>
                      </a:r>
                      <a:endParaRPr lang="en-GB" sz="1200" kern="100" dirty="0">
                        <a:effectLst/>
                        <a:latin typeface="Work Sans"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7871658"/>
                  </a:ext>
                </a:extLst>
              </a:tr>
              <a:tr h="284721">
                <a:tc>
                  <a:txBody>
                    <a:bodyPr/>
                    <a:lstStyle/>
                    <a:p>
                      <a:pPr>
                        <a:lnSpc>
                          <a:spcPct val="115000"/>
                        </a:lnSpc>
                        <a:spcAft>
                          <a:spcPts val="800"/>
                        </a:spcAft>
                        <a:buNone/>
                      </a:pPr>
                      <a:r>
                        <a:rPr lang="en-GB" sz="1200" kern="100" dirty="0">
                          <a:effectLst/>
                          <a:latin typeface="Work Sans" pitchFamily="2" charset="0"/>
                        </a:rPr>
                        <a:t>02</a:t>
                      </a:r>
                      <a:endParaRPr lang="en-GB" sz="1200" kern="100" dirty="0">
                        <a:effectLst/>
                        <a:latin typeface="Work Sans" pitchFamily="2"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200" kern="100">
                          <a:effectLst/>
                          <a:latin typeface="Work Sans" pitchFamily="2" charset="0"/>
                        </a:rPr>
                        <a:t>Drone</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2117110"/>
                  </a:ext>
                </a:extLst>
              </a:tr>
              <a:tr h="162126">
                <a:tc>
                  <a:txBody>
                    <a:bodyPr/>
                    <a:lstStyle/>
                    <a:p>
                      <a:pPr>
                        <a:lnSpc>
                          <a:spcPct val="115000"/>
                        </a:lnSpc>
                        <a:spcAft>
                          <a:spcPts val="800"/>
                        </a:spcAft>
                        <a:buNone/>
                      </a:pPr>
                      <a:r>
                        <a:rPr lang="en-GB" sz="1200" kern="100">
                          <a:effectLst/>
                          <a:latin typeface="Work Sans" pitchFamily="2" charset="0"/>
                        </a:rPr>
                        <a:t>03</a:t>
                      </a:r>
                      <a:endParaRPr lang="en-GB" sz="1200" kern="100">
                        <a:effectLst/>
                        <a:latin typeface="Work Sans" pitchFamily="2"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200" kern="100" dirty="0">
                          <a:effectLst/>
                          <a:latin typeface="Work Sans" pitchFamily="2" charset="0"/>
                        </a:rPr>
                        <a:t>Queen</a:t>
                      </a:r>
                      <a:endParaRPr lang="en-GB" sz="1200" kern="100" dirty="0">
                        <a:effectLst/>
                        <a:latin typeface="Work Sans"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8810245"/>
                  </a:ext>
                </a:extLst>
              </a:tr>
            </a:tbl>
          </a:graphicData>
        </a:graphic>
      </p:graphicFrame>
      <p:cxnSp>
        <p:nvCxnSpPr>
          <p:cNvPr id="18" name="Straight Arrow Connector 17">
            <a:extLst>
              <a:ext uri="{FF2B5EF4-FFF2-40B4-BE49-F238E27FC236}">
                <a16:creationId xmlns:a16="http://schemas.microsoft.com/office/drawing/2014/main" id="{D9B8B540-AD6F-E88C-8D3A-440895FCD75E}"/>
              </a:ext>
            </a:extLst>
          </p:cNvPr>
          <p:cNvCxnSpPr>
            <a:cxnSpLocks/>
            <a:stCxn id="8" idx="1"/>
          </p:cNvCxnSpPr>
          <p:nvPr/>
        </p:nvCxnSpPr>
        <p:spPr>
          <a:xfrm flipH="1" flipV="1">
            <a:off x="3914775" y="1937525"/>
            <a:ext cx="570991" cy="19372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4D9EE88D-D991-747A-D176-FB11F291FD6A}"/>
              </a:ext>
            </a:extLst>
          </p:cNvPr>
          <p:cNvCxnSpPr>
            <a:cxnSpLocks/>
            <a:stCxn id="11" idx="1"/>
          </p:cNvCxnSpPr>
          <p:nvPr/>
        </p:nvCxnSpPr>
        <p:spPr>
          <a:xfrm flipH="1">
            <a:off x="4355485" y="4237487"/>
            <a:ext cx="401940" cy="5938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CDAA33D2-8CFB-F9E3-23FE-E5430DA77B23}"/>
              </a:ext>
            </a:extLst>
          </p:cNvPr>
          <p:cNvSpPr txBox="1"/>
          <p:nvPr/>
        </p:nvSpPr>
        <p:spPr>
          <a:xfrm>
            <a:off x="393377" y="4521597"/>
            <a:ext cx="4092389" cy="289823"/>
          </a:xfrm>
          <a:prstGeom prst="rect">
            <a:avLst/>
          </a:prstGeom>
          <a:noFill/>
        </p:spPr>
        <p:txBody>
          <a:bodyPr wrap="square">
            <a:spAutoFit/>
          </a:bodyPr>
          <a:lstStyle/>
          <a:p>
            <a:pPr>
              <a:lnSpc>
                <a:spcPct val="115000"/>
              </a:lnSpc>
              <a:spcAft>
                <a:spcPts val="800"/>
              </a:spcAft>
              <a:buNone/>
            </a:pPr>
            <a:r>
              <a:rPr lang="en-GB" sz="1200" kern="100" dirty="0">
                <a:effectLst/>
                <a:latin typeface="Work Sans" pitchFamily="2" charset="0"/>
                <a:ea typeface="Aptos" panose="020B0004020202020204" pitchFamily="34" charset="0"/>
                <a:cs typeface="Times New Roman" panose="02020603050405020304" pitchFamily="18" charset="0"/>
              </a:rPr>
              <a:t>(Set + card) _ (Species + Caste) _ (Date collected)</a:t>
            </a:r>
            <a:endParaRPr lang="en-GB" sz="1400" kern="100" dirty="0">
              <a:effectLst/>
              <a:latin typeface="Work Sans" pitchFamily="2" charset="0"/>
              <a:ea typeface="Aptos" panose="020B000402020202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7D646B06-AF19-F1DC-DAB9-AF9592415DA9}"/>
              </a:ext>
            </a:extLst>
          </p:cNvPr>
          <p:cNvSpPr txBox="1"/>
          <p:nvPr/>
        </p:nvSpPr>
        <p:spPr>
          <a:xfrm>
            <a:off x="393377" y="4938725"/>
            <a:ext cx="7153333" cy="646331"/>
          </a:xfrm>
          <a:prstGeom prst="rect">
            <a:avLst/>
          </a:prstGeom>
          <a:noFill/>
        </p:spPr>
        <p:txBody>
          <a:bodyPr wrap="square">
            <a:spAutoFit/>
          </a:bodyPr>
          <a:lstStyle/>
          <a:p>
            <a:pPr>
              <a:buNone/>
            </a:pPr>
            <a:r>
              <a:rPr lang="en-GB" sz="1200" kern="100" dirty="0">
                <a:effectLst/>
                <a:latin typeface="Work Sans" pitchFamily="2" charset="0"/>
                <a:ea typeface="Aptos" panose="020B0004020202020204" pitchFamily="34" charset="0"/>
                <a:cs typeface="Times New Roman" panose="02020603050405020304" pitchFamily="18" charset="0"/>
              </a:rPr>
              <a:t>101_0101_1940</a:t>
            </a:r>
            <a:r>
              <a:rPr lang="en-GB" sz="1200" kern="100" dirty="0">
                <a:latin typeface="Work Sans" pitchFamily="2" charset="0"/>
                <a:ea typeface="Aptos" panose="020B0004020202020204" pitchFamily="34" charset="0"/>
                <a:cs typeface="Times New Roman" panose="02020603050405020304" pitchFamily="18" charset="0"/>
              </a:rPr>
              <a:t> is decoded as: </a:t>
            </a:r>
          </a:p>
          <a:p>
            <a:pPr>
              <a:buNone/>
            </a:pPr>
            <a:endParaRPr lang="en-GB" sz="1200" kern="100" dirty="0">
              <a:latin typeface="Work Sans" pitchFamily="2" charset="0"/>
              <a:ea typeface="Aptos" panose="020B0004020202020204" pitchFamily="34" charset="0"/>
              <a:cs typeface="Times New Roman" panose="02020603050405020304" pitchFamily="18" charset="0"/>
            </a:endParaRPr>
          </a:p>
          <a:p>
            <a:pPr>
              <a:buNone/>
            </a:pPr>
            <a:r>
              <a:rPr lang="en-GB" sz="1200" dirty="0">
                <a:effectLst/>
                <a:latin typeface="Work Sans" pitchFamily="2" charset="0"/>
                <a:ea typeface="Aptos" panose="020B0004020202020204" pitchFamily="34" charset="0"/>
                <a:cs typeface="Times New Roman" panose="02020603050405020304" pitchFamily="18" charset="0"/>
              </a:rPr>
              <a:t>Set 1 card 01 _ White-tailed bumblebee (worker) _ Collected in 1940</a:t>
            </a:r>
            <a:endParaRPr lang="en-GB" sz="1200" dirty="0">
              <a:latin typeface="Work Sans" pitchFamily="2" charset="0"/>
            </a:endParaRPr>
          </a:p>
        </p:txBody>
      </p:sp>
    </p:spTree>
    <p:extLst>
      <p:ext uri="{BB962C8B-B14F-4D97-AF65-F5344CB8AC3E}">
        <p14:creationId xmlns:p14="http://schemas.microsoft.com/office/powerpoint/2010/main" val="2572087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BBE7DB-DCF9-2EE1-E1F7-4FA96EF326B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73690" y="153065"/>
            <a:ext cx="4539553" cy="3220278"/>
          </a:xfrm>
          <a:prstGeom prst="rect">
            <a:avLst/>
          </a:prstGeom>
        </p:spPr>
      </p:pic>
      <p:pic>
        <p:nvPicPr>
          <p:cNvPr id="11" name="Picture 10">
            <a:extLst>
              <a:ext uri="{FF2B5EF4-FFF2-40B4-BE49-F238E27FC236}">
                <a16:creationId xmlns:a16="http://schemas.microsoft.com/office/drawing/2014/main" id="{BD6AF80B-F401-5401-CEE2-A29E5514BE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3690" y="3500564"/>
            <a:ext cx="4539553" cy="3220278"/>
          </a:xfrm>
          <a:prstGeom prst="rect">
            <a:avLst/>
          </a:prstGeom>
        </p:spPr>
      </p:pic>
      <p:pic>
        <p:nvPicPr>
          <p:cNvPr id="13" name="Picture 12">
            <a:extLst>
              <a:ext uri="{FF2B5EF4-FFF2-40B4-BE49-F238E27FC236}">
                <a16:creationId xmlns:a16="http://schemas.microsoft.com/office/drawing/2014/main" id="{EE7BCA28-4694-EF83-14F2-BDC2BA9AFA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24557" y="3500564"/>
            <a:ext cx="4539553" cy="3220278"/>
          </a:xfrm>
          <a:prstGeom prst="rect">
            <a:avLst/>
          </a:prstGeom>
        </p:spPr>
      </p:pic>
      <p:pic>
        <p:nvPicPr>
          <p:cNvPr id="15" name="Picture 14">
            <a:extLst>
              <a:ext uri="{FF2B5EF4-FFF2-40B4-BE49-F238E27FC236}">
                <a16:creationId xmlns:a16="http://schemas.microsoft.com/office/drawing/2014/main" id="{0B36C8A1-65BB-1BE9-31A7-69C24BFE8E5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24557" y="153065"/>
            <a:ext cx="4539553" cy="3220278"/>
          </a:xfrm>
          <a:prstGeom prst="rect">
            <a:avLst/>
          </a:prstGeom>
        </p:spPr>
      </p:pic>
    </p:spTree>
    <p:extLst>
      <p:ext uri="{BB962C8B-B14F-4D97-AF65-F5344CB8AC3E}">
        <p14:creationId xmlns:p14="http://schemas.microsoft.com/office/powerpoint/2010/main" val="428419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DECD9EDF-6F0F-BF86-5AC9-170BDE55512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B3CDB41-E070-3491-91E3-1CB0D31E8167}"/>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2" cy="3220278"/>
          </a:xfrm>
          <a:prstGeom prst="rect">
            <a:avLst/>
          </a:prstGeom>
        </p:spPr>
      </p:pic>
      <p:pic>
        <p:nvPicPr>
          <p:cNvPr id="11" name="Picture 10">
            <a:extLst>
              <a:ext uri="{FF2B5EF4-FFF2-40B4-BE49-F238E27FC236}">
                <a16:creationId xmlns:a16="http://schemas.microsoft.com/office/drawing/2014/main" id="{C0C66AAE-2CC2-F495-6F31-567917F2F1A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0" y="3500564"/>
            <a:ext cx="4539552" cy="3220278"/>
          </a:xfrm>
          <a:prstGeom prst="rect">
            <a:avLst/>
          </a:prstGeom>
        </p:spPr>
      </p:pic>
      <p:pic>
        <p:nvPicPr>
          <p:cNvPr id="13" name="Picture 12">
            <a:extLst>
              <a:ext uri="{FF2B5EF4-FFF2-40B4-BE49-F238E27FC236}">
                <a16:creationId xmlns:a16="http://schemas.microsoft.com/office/drawing/2014/main" id="{8D20B592-74F7-EEE8-D219-4AB86C5760F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7" y="3500564"/>
            <a:ext cx="4539552" cy="3220278"/>
          </a:xfrm>
          <a:prstGeom prst="rect">
            <a:avLst/>
          </a:prstGeom>
        </p:spPr>
      </p:pic>
      <p:pic>
        <p:nvPicPr>
          <p:cNvPr id="15" name="Picture 14">
            <a:extLst>
              <a:ext uri="{FF2B5EF4-FFF2-40B4-BE49-F238E27FC236}">
                <a16:creationId xmlns:a16="http://schemas.microsoft.com/office/drawing/2014/main" id="{ECE4CCA7-6001-E0F6-0550-0A590908DD4D}"/>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7" y="153065"/>
            <a:ext cx="4539552" cy="3220278"/>
          </a:xfrm>
          <a:prstGeom prst="rect">
            <a:avLst/>
          </a:prstGeom>
        </p:spPr>
      </p:pic>
    </p:spTree>
    <p:extLst>
      <p:ext uri="{BB962C8B-B14F-4D97-AF65-F5344CB8AC3E}">
        <p14:creationId xmlns:p14="http://schemas.microsoft.com/office/powerpoint/2010/main" val="275531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B260161B-24C2-7257-2E85-BAFA5AE13AF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82C61CA-9A94-29D7-382A-FCE073D0208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2" cy="3220277"/>
          </a:xfrm>
          <a:prstGeom prst="rect">
            <a:avLst/>
          </a:prstGeom>
        </p:spPr>
      </p:pic>
      <p:pic>
        <p:nvPicPr>
          <p:cNvPr id="15" name="Picture 14">
            <a:extLst>
              <a:ext uri="{FF2B5EF4-FFF2-40B4-BE49-F238E27FC236}">
                <a16:creationId xmlns:a16="http://schemas.microsoft.com/office/drawing/2014/main" id="{0C87B3ED-8079-96BE-A7AD-804F4D39E2E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24557" y="153065"/>
            <a:ext cx="4539552" cy="3220277"/>
          </a:xfrm>
          <a:prstGeom prst="rect">
            <a:avLst/>
          </a:prstGeom>
        </p:spPr>
      </p:pic>
    </p:spTree>
    <p:extLst>
      <p:ext uri="{BB962C8B-B14F-4D97-AF65-F5344CB8AC3E}">
        <p14:creationId xmlns:p14="http://schemas.microsoft.com/office/powerpoint/2010/main" val="324313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B73E0CB2-4FE0-C1A6-74B0-6D8E1CC9877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3EB8F66-1FD0-CB4D-DEB9-4A7F3B0FE7B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73690" y="153065"/>
            <a:ext cx="4539552" cy="3220278"/>
          </a:xfrm>
          <a:prstGeom prst="rect">
            <a:avLst/>
          </a:prstGeom>
        </p:spPr>
      </p:pic>
      <p:pic>
        <p:nvPicPr>
          <p:cNvPr id="11" name="Picture 10">
            <a:extLst>
              <a:ext uri="{FF2B5EF4-FFF2-40B4-BE49-F238E27FC236}">
                <a16:creationId xmlns:a16="http://schemas.microsoft.com/office/drawing/2014/main" id="{F35CAC64-71A8-DEC7-34A5-93450E8CA27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3690" y="3500564"/>
            <a:ext cx="4539552" cy="3220278"/>
          </a:xfrm>
          <a:prstGeom prst="rect">
            <a:avLst/>
          </a:prstGeom>
        </p:spPr>
      </p:pic>
      <p:pic>
        <p:nvPicPr>
          <p:cNvPr id="13" name="Picture 12">
            <a:extLst>
              <a:ext uri="{FF2B5EF4-FFF2-40B4-BE49-F238E27FC236}">
                <a16:creationId xmlns:a16="http://schemas.microsoft.com/office/drawing/2014/main" id="{87985C4B-44E5-5530-A1EE-744209BE75C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24557" y="3500564"/>
            <a:ext cx="4539552" cy="3220278"/>
          </a:xfrm>
          <a:prstGeom prst="rect">
            <a:avLst/>
          </a:prstGeom>
        </p:spPr>
      </p:pic>
      <p:pic>
        <p:nvPicPr>
          <p:cNvPr id="15" name="Picture 14">
            <a:extLst>
              <a:ext uri="{FF2B5EF4-FFF2-40B4-BE49-F238E27FC236}">
                <a16:creationId xmlns:a16="http://schemas.microsoft.com/office/drawing/2014/main" id="{1441D8F4-6E33-56DE-F25D-79C4F4A7343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24557" y="153065"/>
            <a:ext cx="4539552" cy="3220278"/>
          </a:xfrm>
          <a:prstGeom prst="rect">
            <a:avLst/>
          </a:prstGeom>
        </p:spPr>
      </p:pic>
    </p:spTree>
    <p:extLst>
      <p:ext uri="{BB962C8B-B14F-4D97-AF65-F5344CB8AC3E}">
        <p14:creationId xmlns:p14="http://schemas.microsoft.com/office/powerpoint/2010/main" val="3054765439"/>
      </p:ext>
    </p:extLst>
  </p:cSld>
  <p:clrMapOvr>
    <a:masterClrMapping/>
  </p:clrMapOvr>
</p:sld>
</file>

<file path=ppt/theme/theme1.xml><?xml version="1.0" encoding="utf-8"?>
<a:theme xmlns:a="http://schemas.openxmlformats.org/drawingml/2006/main" name="NaturePark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ParkTheme" id="{767C00A9-F13F-484E-81CC-5653D7380432}" vid="{01B31543-6664-4FC8-A046-CE002DC9F81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31411B-2F27-474F-8936-16B6847CF628}">
  <ds:schemaRefs>
    <ds:schemaRef ds:uri="http://schemas.openxmlformats.org/package/2006/metadata/core-properties"/>
    <ds:schemaRef ds:uri="01a464aa-a786-405b-bb6b-b90e04698418"/>
    <ds:schemaRef ds:uri="http://www.w3.org/XML/1998/namespace"/>
    <ds:schemaRef ds:uri="http://purl.org/dc/terms/"/>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37c47d49-5c3e-4564-83ee-3a7de24ace65"/>
  </ds:schemaRefs>
</ds:datastoreItem>
</file>

<file path=customXml/itemProps2.xml><?xml version="1.0" encoding="utf-8"?>
<ds:datastoreItem xmlns:ds="http://schemas.openxmlformats.org/officeDocument/2006/customXml" ds:itemID="{ED32DFD5-69CE-499A-A991-8372312684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78E725-D929-42F5-AF5D-5EC1004E82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NatureParkTheme</Template>
  <TotalTime>82</TotalTime>
  <Words>494</Words>
  <Application>Microsoft Office PowerPoint</Application>
  <PresentationFormat>A4 Paper (210x297 mm)</PresentationFormat>
  <Paragraphs>54</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Work Sans</vt:lpstr>
      <vt:lpstr>NatureParkTheme</vt:lpstr>
      <vt:lpstr>Bumblebee cards</vt:lpstr>
      <vt:lpstr>About the cards</vt:lpstr>
      <vt:lpstr>Set 7</vt:lpstr>
      <vt:lpstr>PowerPoint Presentation</vt:lpstr>
      <vt:lpstr>Decoding the card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Victor Heng</cp:lastModifiedBy>
  <cp:revision>7</cp:revision>
  <dcterms:created xsi:type="dcterms:W3CDTF">2026-04-16T19:01:29Z</dcterms:created>
  <dcterms:modified xsi:type="dcterms:W3CDTF">2026-04-20T18:29:09Z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